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22" r:id="rId2"/>
    <p:sldId id="374" r:id="rId3"/>
    <p:sldId id="375" r:id="rId4"/>
    <p:sldId id="376" r:id="rId5"/>
    <p:sldId id="379" r:id="rId6"/>
    <p:sldId id="380" r:id="rId7"/>
    <p:sldId id="381" r:id="rId8"/>
    <p:sldId id="382" r:id="rId9"/>
    <p:sldId id="383" r:id="rId10"/>
    <p:sldId id="385" r:id="rId11"/>
    <p:sldId id="386" r:id="rId12"/>
    <p:sldId id="384" r:id="rId13"/>
    <p:sldId id="387" r:id="rId14"/>
    <p:sldId id="377" r:id="rId15"/>
    <p:sldId id="378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1B5"/>
    <a:srgbClr val="FF7AC6"/>
    <a:srgbClr val="002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2" autoAdjust="0"/>
    <p:restoredTop sz="87790" autoAdjust="0"/>
  </p:normalViewPr>
  <p:slideViewPr>
    <p:cSldViewPr snapToGrid="0" snapToObjects="1">
      <p:cViewPr varScale="1">
        <p:scale>
          <a:sx n="98" d="100"/>
          <a:sy n="98" d="100"/>
        </p:scale>
        <p:origin x="78" y="23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266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9629-B07F-7346-8679-9E5EB742D32C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DF71D-B500-0F49-85FA-2B90E2E09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FBCDE-58E6-FF40-9D27-DEAC05F86148}" type="datetimeFigureOut">
              <a:rPr kumimoji="1" lang="ko-KR" altLang="en-US" smtClean="0"/>
              <a:t>2020-05-13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F0CDA-BDBE-8D4D-9A46-9FF9C129F4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21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F0CDA-BDBE-8D4D-9A46-9FF9C129F4A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23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59678"/>
            <a:ext cx="6858000" cy="129812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10" name="Line 1032"/>
          <p:cNvSpPr>
            <a:spLocks noChangeShapeType="1"/>
          </p:cNvSpPr>
          <p:nvPr userDrawn="1"/>
        </p:nvSpPr>
        <p:spPr bwMode="auto">
          <a:xfrm>
            <a:off x="304800" y="3657600"/>
            <a:ext cx="525780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Line 1033"/>
          <p:cNvSpPr>
            <a:spLocks noChangeShapeType="1"/>
          </p:cNvSpPr>
          <p:nvPr userDrawn="1"/>
        </p:nvSpPr>
        <p:spPr bwMode="auto">
          <a:xfrm>
            <a:off x="685800" y="2667000"/>
            <a:ext cx="0" cy="2362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171450" y="152400"/>
            <a:ext cx="457200" cy="49471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42965" y="208483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EFBEFA4-41D2-2F44-9849-A6E841956F9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6050" y="6347949"/>
            <a:ext cx="4114804" cy="373527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854" y="6356351"/>
            <a:ext cx="2057400" cy="365125"/>
          </a:xfrm>
        </p:spPr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02" y="6347949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02979-DD03-7A48-988D-371318E548C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4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6827F-75BE-B74C-ABB2-942DA5DA4BE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6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13756"/>
            <a:ext cx="8258175" cy="5099731"/>
          </a:xfrm>
        </p:spPr>
        <p:txBody>
          <a:bodyPr/>
          <a:lstStyle>
            <a:lvl1pPr algn="l" latinLnBrk="0">
              <a:defRPr sz="2400">
                <a:solidFill>
                  <a:srgbClr val="002060"/>
                </a:solidFill>
              </a:defRPr>
            </a:lvl1pPr>
            <a:lvl2pPr marL="685800" indent="-228600" algn="l" latinLnBrk="0">
              <a:buFont typeface="Wingdings" panose="05000000000000000000" pitchFamily="2" charset="2"/>
              <a:buChar char="§"/>
              <a:defRPr sz="2000"/>
            </a:lvl2pPr>
            <a:lvl3pPr algn="l" latinLnBrk="0">
              <a:defRPr sz="1800"/>
            </a:lvl3pPr>
            <a:lvl4pPr algn="l" latinLnBrk="0">
              <a:defRPr sz="1600"/>
            </a:lvl4pPr>
            <a:lvl5pPr algn="l" latinLnBrk="0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BEFA4-41D2-2F44-9849-A6E841956F9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6050" y="6347949"/>
            <a:ext cx="4114804" cy="3735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854" y="6356351"/>
            <a:ext cx="2057400" cy="365125"/>
          </a:xfrm>
        </p:spPr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171450" y="152400"/>
            <a:ext cx="457200" cy="49471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350"/>
          </a:p>
        </p:txBody>
      </p:sp>
      <p:sp>
        <p:nvSpPr>
          <p:cNvPr id="12" name="Rectangle 9"/>
          <p:cNvSpPr>
            <a:spLocks noChangeArrowheads="1"/>
          </p:cNvSpPr>
          <p:nvPr userDrawn="1"/>
        </p:nvSpPr>
        <p:spPr bwMode="auto">
          <a:xfrm>
            <a:off x="114300" y="1042308"/>
            <a:ext cx="6000750" cy="65088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02" y="6347949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81565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FED9-29CE-D947-BDC2-688F8D93066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ine 1032"/>
          <p:cNvSpPr>
            <a:spLocks noChangeShapeType="1"/>
          </p:cNvSpPr>
          <p:nvPr userDrawn="1"/>
        </p:nvSpPr>
        <p:spPr bwMode="auto">
          <a:xfrm>
            <a:off x="304800" y="3657600"/>
            <a:ext cx="5257800" cy="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33"/>
          <p:cNvSpPr>
            <a:spLocks noChangeShapeType="1"/>
          </p:cNvSpPr>
          <p:nvPr userDrawn="1"/>
        </p:nvSpPr>
        <p:spPr bwMode="auto">
          <a:xfrm>
            <a:off x="685800" y="2667000"/>
            <a:ext cx="0" cy="2362200"/>
          </a:xfrm>
          <a:prstGeom prst="line">
            <a:avLst/>
          </a:prstGeom>
          <a:noFill/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FADB-0AAD-7A4C-9FFD-D25C2617432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1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EDE4-AE9A-CC41-B602-1C064015F97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5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F9FE-64CB-D74A-9DF6-0A279E7A454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98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11777-5205-5F47-B1A2-043553FC4D9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0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93CC-FB17-EB47-9D56-055194069A28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4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3D3-C52B-744A-90C8-D70CBD813298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8890-1D43-5243-AC88-D65224CC5F8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5/13/2020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LABORATORY FOR ADVANCED SYSTEM SOFTWARE 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Object 1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836893159"/>
              </p:ext>
            </p:extLst>
          </p:nvPr>
        </p:nvGraphicFramePr>
        <p:xfrm>
          <a:off x="7964487" y="132558"/>
          <a:ext cx="110172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" name="PhotoFinish Picture" r:id="rId14" imgW="6503769" imgH="1157175" progId="">
                  <p:embed/>
                </p:oleObj>
              </mc:Choice>
              <mc:Fallback>
                <p:oleObj name="PhotoFinish Picture" r:id="rId14" imgW="6503769" imgH="1157175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4487" y="132558"/>
                        <a:ext cx="110172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201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주차 </a:t>
            </a:r>
            <a:r>
              <a:rPr lang="ko-KR" altLang="en-US" dirty="0"/>
              <a:t>실험</a:t>
            </a:r>
            <a:endParaRPr lang="en-US" altLang="ko-KR" dirty="0"/>
          </a:p>
          <a:p>
            <a:r>
              <a:rPr lang="en-US" altLang="ko-KR" dirty="0" smtClean="0"/>
              <a:t>2020.05.13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컴퓨터 공학 설계 및 실험 </a:t>
            </a:r>
            <a:r>
              <a:rPr lang="en-US" altLang="ko-KR" sz="3600" dirty="0"/>
              <a:t>I</a:t>
            </a:r>
            <a:br>
              <a:rPr lang="en-US" altLang="ko-KR" sz="3600" dirty="0"/>
            </a:br>
            <a:r>
              <a:rPr lang="en-US" altLang="ko-KR" sz="3600" dirty="0" err="1"/>
              <a:t>WaterFall</a:t>
            </a:r>
            <a:r>
              <a:rPr lang="en-US" altLang="ko-KR" sz="3600" dirty="0"/>
              <a:t> – 1 week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4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3756"/>
            <a:ext cx="8258175" cy="5099731"/>
          </a:xfrm>
        </p:spPr>
        <p:txBody>
          <a:bodyPr/>
          <a:lstStyle/>
          <a:p>
            <a:r>
              <a:rPr lang="en-US" altLang="ko-KR" dirty="0" smtClean="0"/>
              <a:t>‘d’ </a:t>
            </a:r>
            <a:r>
              <a:rPr lang="ko-KR" altLang="en-US" dirty="0" smtClean="0"/>
              <a:t>키를 눌렀을 때</a:t>
            </a:r>
            <a:endParaRPr lang="en-US" altLang="ko-KR" dirty="0" smtClean="0"/>
          </a:p>
          <a:p>
            <a:endParaRPr lang="ko-KR" altLang="en-US" dirty="0"/>
          </a:p>
          <a:p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ko-KR" altLang="en-US" sz="2800" dirty="0" smtClean="0"/>
              <a:t>수행 결과 </a:t>
            </a:r>
            <a:endParaRPr kumimoji="1" lang="ko-KR" altLang="en-US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0732" b="49900"/>
          <a:stretch/>
        </p:blipFill>
        <p:spPr>
          <a:xfrm>
            <a:off x="628649" y="2010769"/>
            <a:ext cx="3172636" cy="2443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38" y="1817166"/>
            <a:ext cx="4658334" cy="36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3756"/>
            <a:ext cx="8258175" cy="5099731"/>
          </a:xfrm>
        </p:spPr>
        <p:txBody>
          <a:bodyPr/>
          <a:lstStyle/>
          <a:p>
            <a:r>
              <a:rPr lang="en-US" altLang="ko-KR" dirty="0" smtClean="0"/>
              <a:t>‘q’ </a:t>
            </a:r>
            <a:r>
              <a:rPr lang="ko-KR" altLang="en-US" dirty="0" smtClean="0"/>
              <a:t>키를 눌렀을 때</a:t>
            </a:r>
            <a:endParaRPr lang="en-US" altLang="ko-KR" dirty="0" smtClean="0"/>
          </a:p>
          <a:p>
            <a:endParaRPr lang="ko-KR" altLang="en-US" dirty="0"/>
          </a:p>
          <a:p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ko-KR" altLang="en-US" sz="2800" dirty="0" smtClean="0"/>
              <a:t>수행 결과 </a:t>
            </a:r>
            <a:endParaRPr kumimoji="1" lang="ko-KR" altLang="en-US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3" y="1796133"/>
            <a:ext cx="7954491" cy="39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ko-KR" altLang="en-US" sz="2800" dirty="0" smtClean="0"/>
              <a:t>결과 </a:t>
            </a:r>
            <a:r>
              <a:rPr kumimoji="1" lang="ko-KR" altLang="en-US" sz="2800" dirty="0" err="1" smtClean="0"/>
              <a:t>레포트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OpenFramework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 코드들을 수행하고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이 어떤 기능을 수행하는지 작성한다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  <a:p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5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ko-KR" altLang="en-US" sz="2800" dirty="0" smtClean="0"/>
              <a:t>제출 방식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실습 제출물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 main.cpp, ofApp.cpp, </a:t>
            </a:r>
            <a:r>
              <a:rPr lang="en-US" altLang="ko-KR" dirty="0" err="1" smtClean="0"/>
              <a:t>ofApp.h</a:t>
            </a:r>
            <a:r>
              <a:rPr lang="ko-KR" altLang="en-US" dirty="0" smtClean="0"/>
              <a:t>를 압축하여 제출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제출 </a:t>
            </a:r>
            <a:r>
              <a:rPr lang="ko-KR" altLang="en-US" dirty="0"/>
              <a:t>방식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-</a:t>
            </a:r>
            <a:r>
              <a:rPr lang="ko-KR" altLang="en-US" dirty="0"/>
              <a:t> 첨부 파일</a:t>
            </a:r>
            <a:r>
              <a:rPr lang="en-US" altLang="ko-KR" dirty="0"/>
              <a:t>(</a:t>
            </a:r>
            <a:r>
              <a:rPr lang="ko-KR" altLang="en-US" dirty="0"/>
              <a:t>과제제출물 압축해서 첨부</a:t>
            </a:r>
            <a:r>
              <a:rPr lang="en-US" altLang="ko-KR" dirty="0"/>
              <a:t>) :</a:t>
            </a:r>
          </a:p>
          <a:p>
            <a:pPr>
              <a:buNone/>
            </a:pPr>
            <a:r>
              <a:rPr lang="ko-KR" altLang="en-US" dirty="0"/>
              <a:t>     </a:t>
            </a:r>
            <a:r>
              <a:rPr lang="ko-KR" altLang="en-US" dirty="0" err="1"/>
              <a:t>컴실</a:t>
            </a:r>
            <a:r>
              <a:rPr lang="en-US" altLang="ko-KR" dirty="0"/>
              <a:t>1_X</a:t>
            </a:r>
            <a:r>
              <a:rPr lang="ko-KR" altLang="en-US" dirty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실습</a:t>
            </a:r>
            <a:r>
              <a:rPr lang="en-US" altLang="ko-KR" dirty="0"/>
              <a:t>_</a:t>
            </a:r>
            <a:r>
              <a:rPr lang="ko-KR" altLang="en-US" dirty="0"/>
              <a:t>학번</a:t>
            </a:r>
            <a:r>
              <a:rPr lang="en-US" altLang="ko-KR" dirty="0"/>
              <a:t>.word(</a:t>
            </a:r>
            <a:r>
              <a:rPr lang="ko-KR" altLang="en-US" dirty="0"/>
              <a:t>또는 </a:t>
            </a:r>
            <a:r>
              <a:rPr lang="en-US" altLang="ko-KR" dirty="0" err="1"/>
              <a:t>hwp</a:t>
            </a:r>
            <a:r>
              <a:rPr lang="en-US" altLang="ko-KR" dirty="0"/>
              <a:t>)</a:t>
            </a:r>
          </a:p>
          <a:p>
            <a:pPr>
              <a:buNone/>
            </a:pPr>
            <a:r>
              <a:rPr lang="en-US" altLang="ko-KR" dirty="0"/>
              <a:t>	  </a:t>
            </a:r>
            <a:r>
              <a:rPr lang="ko-KR" altLang="en-US" dirty="0" err="1"/>
              <a:t>컴실</a:t>
            </a:r>
            <a:r>
              <a:rPr lang="en-US" altLang="ko-KR" dirty="0"/>
              <a:t>1_X</a:t>
            </a:r>
            <a:r>
              <a:rPr lang="ko-KR" altLang="en-US" dirty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실습</a:t>
            </a:r>
            <a:r>
              <a:rPr lang="en-US" altLang="ko-KR" dirty="0"/>
              <a:t>_</a:t>
            </a:r>
            <a:r>
              <a:rPr lang="ko-KR" altLang="en-US" dirty="0"/>
              <a:t>학번</a:t>
            </a:r>
            <a:r>
              <a:rPr lang="en-US" altLang="ko-KR" dirty="0"/>
              <a:t>.zip</a:t>
            </a:r>
          </a:p>
          <a:p>
            <a:pPr>
              <a:buNone/>
            </a:pPr>
            <a:r>
              <a:rPr lang="en-US" altLang="ko-KR" dirty="0"/>
              <a:t>  Ex &gt; </a:t>
            </a:r>
            <a:r>
              <a:rPr lang="ko-KR" altLang="en-US" dirty="0" err="1"/>
              <a:t>컴실</a:t>
            </a:r>
            <a:r>
              <a:rPr lang="en-US" altLang="ko-KR" dirty="0" smtClean="0"/>
              <a:t>1_9</a:t>
            </a:r>
            <a:r>
              <a:rPr lang="ko-KR" altLang="en-US" dirty="0" smtClean="0"/>
              <a:t>주차</a:t>
            </a:r>
            <a:r>
              <a:rPr lang="en-US" altLang="ko-KR" dirty="0"/>
              <a:t>_</a:t>
            </a:r>
            <a:r>
              <a:rPr lang="ko-KR" altLang="en-US" dirty="0"/>
              <a:t>실습</a:t>
            </a:r>
            <a:r>
              <a:rPr lang="en-US" altLang="ko-KR" dirty="0"/>
              <a:t>_</a:t>
            </a:r>
            <a:r>
              <a:rPr lang="en-US" altLang="ko-KR" dirty="0" smtClean="0"/>
              <a:t>20190000.zip</a:t>
            </a:r>
            <a:endParaRPr lang="en-US" altLang="ko-KR" dirty="0"/>
          </a:p>
          <a:p>
            <a:pPr>
              <a:buNone/>
            </a:pPr>
            <a:r>
              <a:rPr lang="en-US" altLang="ko-KR" dirty="0">
                <a:solidFill>
                  <a:srgbClr val="FF0000"/>
                </a:solidFill>
              </a:rPr>
              <a:t>##### </a:t>
            </a:r>
            <a:r>
              <a:rPr lang="ko-KR" altLang="en-US" dirty="0">
                <a:solidFill>
                  <a:srgbClr val="FF0000"/>
                </a:solidFill>
              </a:rPr>
              <a:t>형식 틀릴 시 감점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  <a:p>
            <a:endParaRPr lang="ko-KR" altLang="en-US" dirty="0"/>
          </a:p>
          <a:p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15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67EED8-3F7F-A844-832A-B2945626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A (</a:t>
            </a:r>
            <a:r>
              <a:rPr kumimoji="1" lang="ko-KR" altLang="en-US" dirty="0" err="1"/>
              <a:t>멤버변수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함수 추가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CF1824F-72C9-234A-A805-F1617EA1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멤버 변수 추가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class </a:t>
            </a:r>
            <a:r>
              <a:rPr kumimoji="1" lang="ko-KR" altLang="en-US" dirty="0"/>
              <a:t>내부에 변수 속성 </a:t>
            </a:r>
            <a:r>
              <a:rPr kumimoji="1" lang="en-US" altLang="ko-KR" dirty="0"/>
              <a:t>(public/private/protected) </a:t>
            </a:r>
            <a:r>
              <a:rPr kumimoji="1" lang="ko-KR" altLang="en-US" dirty="0"/>
              <a:t>을 결정하고 </a:t>
            </a:r>
            <a:r>
              <a:rPr kumimoji="1" lang="en-US" altLang="ko-KR" dirty="0"/>
              <a:t>class </a:t>
            </a:r>
            <a:r>
              <a:rPr kumimoji="1" lang="ko-KR" altLang="en-US" dirty="0"/>
              <a:t>내부에 변수를 선언한다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8C2BE9D-6774-AA43-9A92-3FBC2E9C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42E12-88E8-F64B-BF67-47F96975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270C1F1-CFDA-5F4C-AC4B-9C5671CE44B7}"/>
              </a:ext>
            </a:extLst>
          </p:cNvPr>
          <p:cNvSpPr txBox="1"/>
          <p:nvPr/>
        </p:nvSpPr>
        <p:spPr>
          <a:xfrm>
            <a:off x="3510074" y="5678706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Declaration in .h file</a:t>
            </a:r>
            <a:endParaRPr kumimoji="1" lang="ko-KR" altLang="en-US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F45BBB3-AD78-D147-8469-2AC600CF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445" y="2291444"/>
            <a:ext cx="507111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6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67EED8-3F7F-A844-832A-B2945626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A (</a:t>
            </a:r>
            <a:r>
              <a:rPr kumimoji="1" lang="ko-KR" altLang="en-US" dirty="0" err="1"/>
              <a:t>멤버변수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함수 추가</a:t>
            </a:r>
            <a:r>
              <a:rPr kumimoji="1" lang="en-US" altLang="ko-KR" dirty="0"/>
              <a:t>) (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CF1824F-72C9-234A-A805-F1617EA1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멤버 함수 추가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1.</a:t>
            </a:r>
            <a:r>
              <a:rPr kumimoji="1" lang="ko-KR" altLang="en-US" dirty="0"/>
              <a:t>  </a:t>
            </a:r>
            <a:r>
              <a:rPr kumimoji="1" lang="en-US" altLang="ko-KR" dirty="0"/>
              <a:t>h </a:t>
            </a:r>
            <a:r>
              <a:rPr kumimoji="1" lang="ko-KR" altLang="en-US" dirty="0"/>
              <a:t>파일에 사용할 함수를 선언한다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2. Code Refactor </a:t>
            </a:r>
            <a:r>
              <a:rPr kumimoji="1" lang="ko-KR" altLang="en-US" dirty="0"/>
              <a:t>기능을 통해 </a:t>
            </a:r>
            <a:r>
              <a:rPr kumimoji="1" lang="en-US" altLang="ko-KR" dirty="0" err="1"/>
              <a:t>cpp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파일에 함수를 정의한다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8C2BE9D-6774-AA43-9A92-3FBC2E9C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42E12-88E8-F64B-BF67-47F96975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 descr="스크린샷, 컴퓨터, 대형, 테이블이(가) 표시된 사진&#10;&#10;자동 생성된 설명">
            <a:extLst>
              <a:ext uri="{FF2B5EF4-FFF2-40B4-BE49-F238E27FC236}">
                <a16:creationId xmlns="" xmlns:a16="http://schemas.microsoft.com/office/drawing/2014/main" id="{72EBFA74-1C7D-B647-A5C7-BCD9A166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" t="38315" r="37680" b="850"/>
          <a:stretch/>
        </p:blipFill>
        <p:spPr>
          <a:xfrm>
            <a:off x="802299" y="2942866"/>
            <a:ext cx="4063271" cy="258597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C62E154-B968-B343-9E3C-3DC688D5F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0"/>
          <a:stretch/>
        </p:blipFill>
        <p:spPr>
          <a:xfrm>
            <a:off x="5039219" y="3448662"/>
            <a:ext cx="3819035" cy="1574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270C1F1-CFDA-5F4C-AC4B-9C5671CE44B7}"/>
              </a:ext>
            </a:extLst>
          </p:cNvPr>
          <p:cNvSpPr txBox="1"/>
          <p:nvPr/>
        </p:nvSpPr>
        <p:spPr>
          <a:xfrm>
            <a:off x="1772008" y="5572996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Declaration in .h file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71D1764-5BFA-CB47-ADA9-1802375D464E}"/>
              </a:ext>
            </a:extLst>
          </p:cNvPr>
          <p:cNvSpPr txBox="1"/>
          <p:nvPr/>
        </p:nvSpPr>
        <p:spPr>
          <a:xfrm>
            <a:off x="5886810" y="5031444"/>
            <a:ext cx="21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Definition in .</a:t>
            </a:r>
            <a:r>
              <a:rPr kumimoji="1" lang="en-US" altLang="ko-KR" dirty="0" err="1"/>
              <a:t>cpp</a:t>
            </a:r>
            <a:r>
              <a:rPr kumimoji="1" lang="en-US" altLang="ko-KR" dirty="0"/>
              <a:t> file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52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34F141-3438-5846-A69F-253F6F56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 Problem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C93DD8-2000-4140-88DA-C53638F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 err="1"/>
              <a:t>WaterFall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문제</a:t>
            </a:r>
            <a:endParaRPr kumimoji="1" lang="en-US" altLang="ko-KR" sz="2000" dirty="0"/>
          </a:p>
          <a:p>
            <a:pPr lvl="1"/>
            <a:r>
              <a:rPr kumimoji="1" lang="ko-KR" altLang="en-US" sz="1800" dirty="0" err="1"/>
              <a:t>물받이용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선반이 벽면에 임의로 놓여있을 때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물이 떨어져 흐르는 경로를 계산하여 화면에 나타내는 문제</a:t>
            </a:r>
            <a:r>
              <a:rPr kumimoji="1" lang="en-US" altLang="ko-KR" sz="1800" dirty="0"/>
              <a:t>.</a:t>
            </a:r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r>
              <a:rPr kumimoji="1" lang="ko-KR" altLang="en-US" sz="1800" dirty="0"/>
              <a:t>물받이를 선분으로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직선이 아니라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 표시하고 다음과 같은 가정을 한다</a:t>
            </a:r>
            <a:r>
              <a:rPr kumimoji="1" lang="en-US" altLang="ko-KR" sz="1800" dirty="0"/>
              <a:t>.</a:t>
            </a:r>
          </a:p>
          <a:p>
            <a:pPr lvl="2"/>
            <a:r>
              <a:rPr kumimoji="1" lang="en-US" altLang="ko-KR" sz="1600" dirty="0"/>
              <a:t>1. </a:t>
            </a:r>
            <a:r>
              <a:rPr kumimoji="1" lang="ko-KR" altLang="en-US" sz="1600" dirty="0"/>
              <a:t>주어진 각 선분은 서로 교차하지 않는다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en-US" altLang="ko-KR" sz="1600" dirty="0"/>
              <a:t>2. </a:t>
            </a:r>
            <a:r>
              <a:rPr kumimoji="1" lang="ko-KR" altLang="en-US" sz="1600" dirty="0"/>
              <a:t>선분들의 양 끝점의 </a:t>
            </a:r>
            <a:r>
              <a:rPr kumimoji="1" lang="en-US" altLang="ko-KR" sz="1600" dirty="0"/>
              <a:t>y </a:t>
            </a:r>
            <a:r>
              <a:rPr kumimoji="1" lang="ko-KR" altLang="en-US" sz="1600" dirty="0"/>
              <a:t>좌표는 모두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보다 크다</a:t>
            </a:r>
            <a:r>
              <a:rPr kumimoji="1" lang="en-US" altLang="ko-KR" sz="1600" dirty="0"/>
              <a:t>. </a:t>
            </a:r>
            <a:r>
              <a:rPr kumimoji="1" lang="ko-KR" altLang="en-US" sz="1600" dirty="0"/>
              <a:t>즉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모든 선분은 </a:t>
            </a:r>
            <a:r>
              <a:rPr kumimoji="1" lang="en-US" altLang="ko-KR" sz="1600" dirty="0"/>
              <a:t>x </a:t>
            </a:r>
            <a:r>
              <a:rPr kumimoji="1" lang="ko-KR" altLang="en-US" sz="1600" dirty="0"/>
              <a:t>축 위에 있다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en-US" altLang="ko-KR" sz="1600" dirty="0"/>
              <a:t>3. </a:t>
            </a:r>
            <a:r>
              <a:rPr kumimoji="1" lang="ko-KR" altLang="en-US" sz="1600" dirty="0"/>
              <a:t>물이 선분의 끝에 도달하면 바로 떨어진다고 가정한다</a:t>
            </a:r>
            <a:r>
              <a:rPr kumimoji="1" lang="en-US" altLang="ko-KR" sz="1600" dirty="0"/>
              <a:t>. </a:t>
            </a:r>
            <a:r>
              <a:rPr kumimoji="1" lang="ko-KR" altLang="en-US" sz="1600" dirty="0"/>
              <a:t>즉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관성의 법칙은 무시한다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en-US" altLang="ko-KR" sz="1600" dirty="0"/>
              <a:t>4. </a:t>
            </a:r>
            <a:r>
              <a:rPr kumimoji="1" lang="ko-KR" altLang="en-US" sz="1600" dirty="0"/>
              <a:t>각 점은 임의의 위치에 존재할 수 있다</a:t>
            </a:r>
            <a:r>
              <a:rPr kumimoji="1" lang="en-US" altLang="ko-KR" sz="1600" dirty="0"/>
              <a:t>. (</a:t>
            </a:r>
            <a:r>
              <a:rPr kumimoji="1" lang="ko-KR" altLang="en-US" sz="1600" dirty="0"/>
              <a:t>단</a:t>
            </a:r>
            <a:r>
              <a:rPr kumimoji="1" lang="en-US" altLang="ko-KR" sz="1600" dirty="0"/>
              <a:t>, x </a:t>
            </a:r>
            <a:r>
              <a:rPr kumimoji="1" lang="ko-KR" altLang="en-US" sz="1600" dirty="0"/>
              <a:t>축 제외</a:t>
            </a:r>
            <a:r>
              <a:rPr kumimoji="1" lang="en-US" altLang="ko-KR" sz="1600" dirty="0"/>
              <a:t>). </a:t>
            </a:r>
            <a:r>
              <a:rPr kumimoji="1" lang="ko-KR" altLang="en-US" sz="1600" dirty="0"/>
              <a:t>즉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구멍이 천장 뿐만 아니라 벽면에도 있을 수 있다고 가정한다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C3102670-3190-AD4A-A639-17C31A2D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DEB7ABA-5D8E-FE40-9FDA-31054123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그룹 23"/>
          <p:cNvGrpSpPr>
            <a:grpSpLocks/>
          </p:cNvGrpSpPr>
          <p:nvPr/>
        </p:nvGrpSpPr>
        <p:grpSpPr bwMode="auto">
          <a:xfrm>
            <a:off x="2242428" y="2184704"/>
            <a:ext cx="5311775" cy="1919287"/>
            <a:chOff x="1293801" y="2156010"/>
            <a:chExt cx="5311526" cy="1919815"/>
          </a:xfrm>
        </p:grpSpPr>
        <p:pic>
          <p:nvPicPr>
            <p:cNvPr id="16" name="그림 7" descr="실내, 컴퓨터, 모니터, 트럭이(가) 표시된 사진&#10;&#10;자동 생성된 설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5" t="3564" r="14348" b="9303"/>
            <a:stretch>
              <a:fillRect/>
            </a:stretch>
          </p:blipFill>
          <p:spPr bwMode="auto">
            <a:xfrm>
              <a:off x="3504683" y="2156010"/>
              <a:ext cx="2506105" cy="1919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0"/>
            <p:cNvSpPr txBox="1">
              <a:spLocks noChangeArrowheads="1"/>
            </p:cNvSpPr>
            <p:nvPr/>
          </p:nvSpPr>
          <p:spPr bwMode="auto">
            <a:xfrm>
              <a:off x="2890505" y="3244334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/>
                <a:t>물</a:t>
              </a: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>
              <a:off x="5958996" y="2472467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/>
                <a:t>선반</a:t>
              </a:r>
            </a:p>
          </p:txBody>
        </p:sp>
        <p:sp>
          <p:nvSpPr>
            <p:cNvPr id="20" name="TextBox 12"/>
            <p:cNvSpPr txBox="1">
              <a:spLocks noChangeArrowheads="1"/>
            </p:cNvSpPr>
            <p:nvPr/>
          </p:nvSpPr>
          <p:spPr bwMode="auto">
            <a:xfrm>
              <a:off x="1293801" y="2273803"/>
              <a:ext cx="21371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/>
                <a:t>물이 나오는 시작점</a:t>
              </a:r>
            </a:p>
          </p:txBody>
        </p:sp>
        <p:cxnSp>
          <p:nvCxnSpPr>
            <p:cNvPr id="22" name="직선 화살표 연결선 21"/>
            <p:cNvCxnSpPr>
              <a:cxnSpLocks/>
              <a:stCxn id="17" idx="3"/>
            </p:cNvCxnSpPr>
            <p:nvPr/>
          </p:nvCxnSpPr>
          <p:spPr>
            <a:xfrm flipV="1">
              <a:off x="3306657" y="3210400"/>
              <a:ext cx="560362" cy="2191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cxnSpLocks/>
              <a:stCxn id="19" idx="1"/>
            </p:cNvCxnSpPr>
            <p:nvPr/>
          </p:nvCxnSpPr>
          <p:spPr>
            <a:xfrm flipH="1">
              <a:off x="5751292" y="2632391"/>
              <a:ext cx="236527" cy="1556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cxnSpLocks/>
            </p:cNvCxnSpPr>
            <p:nvPr/>
          </p:nvCxnSpPr>
          <p:spPr>
            <a:xfrm>
              <a:off x="3335230" y="2487888"/>
              <a:ext cx="371458" cy="1857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64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34F141-3438-5846-A69F-253F6F56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 Problem (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C93DD8-2000-4140-88DA-C53638F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입력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첫 번째 줄은 주어진 선분의 수 </a:t>
            </a:r>
            <a:r>
              <a:rPr kumimoji="1" lang="en-US" altLang="ko-KR" sz="1800" dirty="0"/>
              <a:t>N(&gt;= 0) </a:t>
            </a:r>
            <a:r>
              <a:rPr kumimoji="1" lang="ko-KR" altLang="en-US" sz="1800" dirty="0"/>
              <a:t>이다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ko-KR" altLang="en-US" sz="1800" dirty="0"/>
              <a:t>두 번째 줄부터 </a:t>
            </a:r>
            <a:r>
              <a:rPr kumimoji="1" lang="en-US" altLang="ko-KR" sz="1800" dirty="0"/>
              <a:t>N </a:t>
            </a:r>
            <a:r>
              <a:rPr kumimoji="1" lang="ko-KR" altLang="en-US" sz="1800" dirty="0"/>
              <a:t>개의 줄에는 각 선분의 양 끝 좌표가 </a:t>
            </a:r>
            <a:r>
              <a:rPr lang="en-US" altLang="ko-KR" sz="1800" dirty="0">
                <a:solidFill>
                  <a:srgbClr val="000000"/>
                </a:solidFill>
              </a:rPr>
              <a:t>x</a:t>
            </a:r>
            <a:r>
              <a:rPr lang="en-US" altLang="ko-KR" sz="1800" baseline="-30000" dirty="0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x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  <a:r>
              <a:rPr lang="ko-KR" altLang="en-US" sz="1800" dirty="0">
                <a:solidFill>
                  <a:srgbClr val="000000"/>
                </a:solidFill>
              </a:rPr>
              <a:t>순으로 표시된다</a:t>
            </a:r>
            <a:r>
              <a:rPr lang="en-US" altLang="ko-KR" sz="1800" dirty="0">
                <a:solidFill>
                  <a:srgbClr val="000000"/>
                </a:solidFill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</a:rPr>
              <a:t>여기서 </a:t>
            </a:r>
            <a:r>
              <a:rPr lang="en-US" altLang="ko-KR" sz="1800" dirty="0">
                <a:solidFill>
                  <a:srgbClr val="000000"/>
                </a:solidFill>
              </a:rPr>
              <a:t>(x</a:t>
            </a:r>
            <a:r>
              <a:rPr lang="en-US" altLang="ko-KR" sz="1800" baseline="-30000" dirty="0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l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r>
              <a:rPr lang="ko-KR" altLang="en-US" sz="1800" dirty="0">
                <a:solidFill>
                  <a:srgbClr val="000000"/>
                </a:solidFill>
              </a:rPr>
              <a:t>과 </a:t>
            </a:r>
            <a:r>
              <a:rPr lang="en-US" altLang="ko-KR" sz="1800" dirty="0">
                <a:solidFill>
                  <a:srgbClr val="000000"/>
                </a:solidFill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</a:rPr>
              <a:t>x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</a:rPr>
              <a:t>y</a:t>
            </a:r>
            <a:r>
              <a:rPr lang="en-US" altLang="ko-KR" sz="1800" baseline="-30000" dirty="0" err="1">
                <a:solidFill>
                  <a:srgbClr val="000000"/>
                </a:solidFill>
              </a:rPr>
              <a:t>r</a:t>
            </a:r>
            <a:r>
              <a:rPr lang="en-US" altLang="ko-KR" sz="1800" dirty="0">
                <a:solidFill>
                  <a:srgbClr val="000000"/>
                </a:solidFill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</a:rPr>
              <a:t>은 각각 선분의 왼쪽과 오른쪽 끝 좌표이다</a:t>
            </a:r>
            <a:r>
              <a:rPr lang="en-US" altLang="ko-KR" sz="18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kumimoji="1" lang="ko-KR" altLang="en-US" sz="1800" dirty="0"/>
              <a:t>선분에 대한 자료 다음 줄에는 점의 수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이 주어지고 그 다음 줄부터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개의 점에 대한 좌표 </a:t>
            </a:r>
            <a:r>
              <a:rPr kumimoji="1" lang="en-US" altLang="ko-KR" sz="1800" dirty="0"/>
              <a:t>(x, y) </a:t>
            </a:r>
            <a:r>
              <a:rPr kumimoji="1" lang="ko-KR" altLang="en-US" sz="1800" dirty="0"/>
              <a:t>가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개의 줄로 표시된다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만일 </a:t>
            </a:r>
            <a:r>
              <a:rPr kumimoji="1" lang="en-US" altLang="ko-KR" sz="1800" dirty="0"/>
              <a:t>N=0</a:t>
            </a:r>
            <a:r>
              <a:rPr kumimoji="1" lang="ko-KR" altLang="en-US" sz="1800" dirty="0"/>
              <a:t> 인 경우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아무런 선분이 없다는 의미이고 따라서 바로 다음에 </a:t>
            </a:r>
            <a:r>
              <a:rPr kumimoji="1" lang="en-US" altLang="ko-KR" sz="1800" dirty="0"/>
              <a:t>M </a:t>
            </a:r>
            <a:r>
              <a:rPr kumimoji="1" lang="ko-KR" altLang="en-US" sz="1800" dirty="0"/>
              <a:t>이 표시되게 한다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en-US" altLang="ko-KR" sz="1800" dirty="0"/>
              <a:t>Example.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C3102670-3190-AD4A-A639-17C31A2D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DEB7ABA-5D8E-FE40-9FDA-31054123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BAE0B61F-1123-5546-9165-9CE15005BEEC}"/>
              </a:ext>
            </a:extLst>
          </p:cNvPr>
          <p:cNvGrpSpPr/>
          <p:nvPr/>
        </p:nvGrpSpPr>
        <p:grpSpPr>
          <a:xfrm>
            <a:off x="2846873" y="3429000"/>
            <a:ext cx="3147394" cy="2678298"/>
            <a:chOff x="2435162" y="3281362"/>
            <a:chExt cx="3462132" cy="3240742"/>
          </a:xfrm>
        </p:grpSpPr>
        <p:sp>
          <p:nvSpPr>
            <p:cNvPr id="16" name="Rectangle 4">
              <a:extLst>
                <a:ext uri="{FF2B5EF4-FFF2-40B4-BE49-F238E27FC236}">
                  <a16:creationId xmlns="" xmlns:a16="http://schemas.microsoft.com/office/drawing/2014/main" id="{D854118C-FF3B-DA49-B145-462129AB9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565" y="3281362"/>
              <a:ext cx="1819729" cy="32407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 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171 673 235 581 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198 497 677 429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499 301 968 587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61 306 280 408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460 208 707 339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658 135 914 282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4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111 200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511 592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602 129</a:t>
              </a:r>
            </a:p>
            <a:p>
              <a:pPr algn="just" eaLnBrk="1" hangingPunct="1"/>
              <a:r>
                <a:rPr lang="en-US" altLang="ko-KR" sz="1400" dirty="0">
                  <a:solidFill>
                    <a:srgbClr val="0000CC"/>
                  </a:solidFill>
                </a:rPr>
                <a:t>851 489</a:t>
              </a:r>
            </a:p>
          </p:txBody>
        </p:sp>
        <p:sp>
          <p:nvSpPr>
            <p:cNvPr id="17" name="Rectangle 5">
              <a:extLst>
                <a:ext uri="{FF2B5EF4-FFF2-40B4-BE49-F238E27FC236}">
                  <a16:creationId xmlns="" xmlns:a16="http://schemas.microsoft.com/office/drawing/2014/main" id="{3F942480-0A5A-3D4E-B0DF-8FF5EF8B2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162" y="3387723"/>
              <a:ext cx="938078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선분의 수</a:t>
              </a:r>
            </a:p>
          </p:txBody>
        </p:sp>
        <p:sp>
          <p:nvSpPr>
            <p:cNvPr id="19" name="Line 6">
              <a:extLst>
                <a:ext uri="{FF2B5EF4-FFF2-40B4-BE49-F238E27FC236}">
                  <a16:creationId xmlns="" xmlns:a16="http://schemas.microsoft.com/office/drawing/2014/main" id="{F8874625-2785-9049-90AD-2F838C7E0D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2424" y="3486149"/>
              <a:ext cx="6858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3D40B5C1-730A-5D41-A967-6A3B7C41E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824" y="3731159"/>
              <a:ext cx="77788" cy="1342867"/>
            </a:xfrm>
            <a:custGeom>
              <a:avLst/>
              <a:gdLst>
                <a:gd name="T0" fmla="*/ 2147483647 w 49"/>
                <a:gd name="T1" fmla="*/ 0 h 769"/>
                <a:gd name="T2" fmla="*/ 2147483647 w 49"/>
                <a:gd name="T3" fmla="*/ 2147483647 h 769"/>
                <a:gd name="T4" fmla="*/ 2147483647 w 49"/>
                <a:gd name="T5" fmla="*/ 2147483647 h 769"/>
                <a:gd name="T6" fmla="*/ 2147483647 w 49"/>
                <a:gd name="T7" fmla="*/ 2147483647 h 769"/>
                <a:gd name="T8" fmla="*/ 2147483647 w 49"/>
                <a:gd name="T9" fmla="*/ 2147483647 h 769"/>
                <a:gd name="T10" fmla="*/ 2147483647 w 49"/>
                <a:gd name="T11" fmla="*/ 2147483647 h 769"/>
                <a:gd name="T12" fmla="*/ 2147483647 w 49"/>
                <a:gd name="T13" fmla="*/ 2147483647 h 769"/>
                <a:gd name="T14" fmla="*/ 2147483647 w 49"/>
                <a:gd name="T15" fmla="*/ 2147483647 h 769"/>
                <a:gd name="T16" fmla="*/ 2147483647 w 49"/>
                <a:gd name="T17" fmla="*/ 2147483647 h 769"/>
                <a:gd name="T18" fmla="*/ 2147483647 w 49"/>
                <a:gd name="T19" fmla="*/ 2147483647 h 769"/>
                <a:gd name="T20" fmla="*/ 2147483647 w 49"/>
                <a:gd name="T21" fmla="*/ 2147483647 h 769"/>
                <a:gd name="T22" fmla="*/ 2147483647 w 49"/>
                <a:gd name="T23" fmla="*/ 2147483647 h 769"/>
                <a:gd name="T24" fmla="*/ 2147483647 w 49"/>
                <a:gd name="T25" fmla="*/ 2147483647 h 769"/>
                <a:gd name="T26" fmla="*/ 2147483647 w 49"/>
                <a:gd name="T27" fmla="*/ 2147483647 h 769"/>
                <a:gd name="T28" fmla="*/ 2147483647 w 49"/>
                <a:gd name="T29" fmla="*/ 2147483647 h 769"/>
                <a:gd name="T30" fmla="*/ 2147483647 w 49"/>
                <a:gd name="T31" fmla="*/ 2147483647 h 769"/>
                <a:gd name="T32" fmla="*/ 2147483647 w 49"/>
                <a:gd name="T33" fmla="*/ 2147483647 h 769"/>
                <a:gd name="T34" fmla="*/ 2147483647 w 49"/>
                <a:gd name="T35" fmla="*/ 2147483647 h 769"/>
                <a:gd name="T36" fmla="*/ 2147483647 w 49"/>
                <a:gd name="T37" fmla="*/ 2147483647 h 769"/>
                <a:gd name="T38" fmla="*/ 2147483647 w 49"/>
                <a:gd name="T39" fmla="*/ 2147483647 h 769"/>
                <a:gd name="T40" fmla="*/ 2147483647 w 49"/>
                <a:gd name="T41" fmla="*/ 2147483647 h 769"/>
                <a:gd name="T42" fmla="*/ 2147483647 w 49"/>
                <a:gd name="T43" fmla="*/ 2147483647 h 769"/>
                <a:gd name="T44" fmla="*/ 2147483647 w 49"/>
                <a:gd name="T45" fmla="*/ 2147483647 h 769"/>
                <a:gd name="T46" fmla="*/ 2147483647 w 49"/>
                <a:gd name="T47" fmla="*/ 2147483647 h 769"/>
                <a:gd name="T48" fmla="*/ 2147483647 w 49"/>
                <a:gd name="T49" fmla="*/ 2147483647 h 769"/>
                <a:gd name="T50" fmla="*/ 2147483647 w 49"/>
                <a:gd name="T51" fmla="*/ 2147483647 h 769"/>
                <a:gd name="T52" fmla="*/ 2147483647 w 49"/>
                <a:gd name="T53" fmla="*/ 2147483647 h 769"/>
                <a:gd name="T54" fmla="*/ 2147483647 w 49"/>
                <a:gd name="T55" fmla="*/ 2147483647 h 769"/>
                <a:gd name="T56" fmla="*/ 2147483647 w 49"/>
                <a:gd name="T57" fmla="*/ 2147483647 h 769"/>
                <a:gd name="T58" fmla="*/ 2147483647 w 49"/>
                <a:gd name="T59" fmla="*/ 2147483647 h 769"/>
                <a:gd name="T60" fmla="*/ 2147483647 w 49"/>
                <a:gd name="T61" fmla="*/ 2147483647 h 769"/>
                <a:gd name="T62" fmla="*/ 0 w 49"/>
                <a:gd name="T63" fmla="*/ 2147483647 h 769"/>
                <a:gd name="T64" fmla="*/ 2147483647 w 49"/>
                <a:gd name="T65" fmla="*/ 2147483647 h 769"/>
                <a:gd name="T66" fmla="*/ 2147483647 w 49"/>
                <a:gd name="T67" fmla="*/ 2147483647 h 769"/>
                <a:gd name="T68" fmla="*/ 2147483647 w 49"/>
                <a:gd name="T69" fmla="*/ 2147483647 h 769"/>
                <a:gd name="T70" fmla="*/ 2147483647 w 49"/>
                <a:gd name="T71" fmla="*/ 2147483647 h 769"/>
                <a:gd name="T72" fmla="*/ 2147483647 w 49"/>
                <a:gd name="T73" fmla="*/ 2147483647 h 769"/>
                <a:gd name="T74" fmla="*/ 2147483647 w 49"/>
                <a:gd name="T75" fmla="*/ 2147483647 h 769"/>
                <a:gd name="T76" fmla="*/ 2147483647 w 49"/>
                <a:gd name="T77" fmla="*/ 2147483647 h 769"/>
                <a:gd name="T78" fmla="*/ 2147483647 w 49"/>
                <a:gd name="T79" fmla="*/ 2147483647 h 769"/>
                <a:gd name="T80" fmla="*/ 2147483647 w 49"/>
                <a:gd name="T81" fmla="*/ 2147483647 h 769"/>
                <a:gd name="T82" fmla="*/ 2147483647 w 49"/>
                <a:gd name="T83" fmla="*/ 2147483647 h 769"/>
                <a:gd name="T84" fmla="*/ 2147483647 w 49"/>
                <a:gd name="T85" fmla="*/ 2147483647 h 769"/>
                <a:gd name="T86" fmla="*/ 2147483647 w 49"/>
                <a:gd name="T87" fmla="*/ 2147483647 h 769"/>
                <a:gd name="T88" fmla="*/ 2147483647 w 49"/>
                <a:gd name="T89" fmla="*/ 2147483647 h 769"/>
                <a:gd name="T90" fmla="*/ 2147483647 w 49"/>
                <a:gd name="T91" fmla="*/ 2147483647 h 769"/>
                <a:gd name="T92" fmla="*/ 2147483647 w 49"/>
                <a:gd name="T93" fmla="*/ 2147483647 h 769"/>
                <a:gd name="T94" fmla="*/ 2147483647 w 49"/>
                <a:gd name="T95" fmla="*/ 2147483647 h 769"/>
                <a:gd name="T96" fmla="*/ 2147483647 w 49"/>
                <a:gd name="T97" fmla="*/ 2147483647 h 769"/>
                <a:gd name="T98" fmla="*/ 2147483647 w 49"/>
                <a:gd name="T99" fmla="*/ 2147483647 h 769"/>
                <a:gd name="T100" fmla="*/ 2147483647 w 49"/>
                <a:gd name="T101" fmla="*/ 2147483647 h 769"/>
                <a:gd name="T102" fmla="*/ 2147483647 w 49"/>
                <a:gd name="T103" fmla="*/ 2147483647 h 769"/>
                <a:gd name="T104" fmla="*/ 2147483647 w 49"/>
                <a:gd name="T105" fmla="*/ 2147483647 h 769"/>
                <a:gd name="T106" fmla="*/ 2147483647 w 49"/>
                <a:gd name="T107" fmla="*/ 2147483647 h 769"/>
                <a:gd name="T108" fmla="*/ 2147483647 w 49"/>
                <a:gd name="T109" fmla="*/ 2147483647 h 769"/>
                <a:gd name="T110" fmla="*/ 2147483647 w 49"/>
                <a:gd name="T111" fmla="*/ 2147483647 h 769"/>
                <a:gd name="T112" fmla="*/ 2147483647 w 49"/>
                <a:gd name="T113" fmla="*/ 2147483647 h 769"/>
                <a:gd name="T114" fmla="*/ 2147483647 w 49"/>
                <a:gd name="T115" fmla="*/ 2147483647 h 769"/>
                <a:gd name="T116" fmla="*/ 2147483647 w 49"/>
                <a:gd name="T117" fmla="*/ 2147483647 h 769"/>
                <a:gd name="T118" fmla="*/ 2147483647 w 49"/>
                <a:gd name="T119" fmla="*/ 2147483647 h 769"/>
                <a:gd name="T120" fmla="*/ 2147483647 w 49"/>
                <a:gd name="T121" fmla="*/ 2147483647 h 769"/>
                <a:gd name="T122" fmla="*/ 2147483647 w 49"/>
                <a:gd name="T123" fmla="*/ 2147483647 h 769"/>
                <a:gd name="T124" fmla="*/ 2147483647 w 49"/>
                <a:gd name="T125" fmla="*/ 2147483647 h 76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9"/>
                <a:gd name="T190" fmla="*/ 0 h 769"/>
                <a:gd name="T191" fmla="*/ 49 w 49"/>
                <a:gd name="T192" fmla="*/ 769 h 76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9" h="769">
                  <a:moveTo>
                    <a:pt x="48" y="0"/>
                  </a:moveTo>
                  <a:lnTo>
                    <a:pt x="43" y="1"/>
                  </a:lnTo>
                  <a:lnTo>
                    <a:pt x="41" y="2"/>
                  </a:lnTo>
                  <a:lnTo>
                    <a:pt x="39" y="5"/>
                  </a:lnTo>
                  <a:lnTo>
                    <a:pt x="37" y="7"/>
                  </a:lnTo>
                  <a:lnTo>
                    <a:pt x="35" y="11"/>
                  </a:lnTo>
                  <a:lnTo>
                    <a:pt x="33" y="15"/>
                  </a:lnTo>
                  <a:lnTo>
                    <a:pt x="31" y="20"/>
                  </a:lnTo>
                  <a:lnTo>
                    <a:pt x="30" y="23"/>
                  </a:lnTo>
                  <a:lnTo>
                    <a:pt x="28" y="28"/>
                  </a:lnTo>
                  <a:lnTo>
                    <a:pt x="27" y="34"/>
                  </a:lnTo>
                  <a:lnTo>
                    <a:pt x="26" y="39"/>
                  </a:lnTo>
                  <a:lnTo>
                    <a:pt x="25" y="46"/>
                  </a:lnTo>
                  <a:lnTo>
                    <a:pt x="24" y="52"/>
                  </a:lnTo>
                  <a:lnTo>
                    <a:pt x="24" y="58"/>
                  </a:lnTo>
                  <a:lnTo>
                    <a:pt x="24" y="64"/>
                  </a:lnTo>
                  <a:lnTo>
                    <a:pt x="24" y="320"/>
                  </a:lnTo>
                  <a:lnTo>
                    <a:pt x="24" y="326"/>
                  </a:lnTo>
                  <a:lnTo>
                    <a:pt x="24" y="333"/>
                  </a:lnTo>
                  <a:lnTo>
                    <a:pt x="23" y="340"/>
                  </a:lnTo>
                  <a:lnTo>
                    <a:pt x="22" y="345"/>
                  </a:lnTo>
                  <a:lnTo>
                    <a:pt x="21" y="351"/>
                  </a:lnTo>
                  <a:lnTo>
                    <a:pt x="20" y="356"/>
                  </a:lnTo>
                  <a:lnTo>
                    <a:pt x="18" y="361"/>
                  </a:lnTo>
                  <a:lnTo>
                    <a:pt x="17" y="365"/>
                  </a:lnTo>
                  <a:lnTo>
                    <a:pt x="15" y="369"/>
                  </a:lnTo>
                  <a:lnTo>
                    <a:pt x="13" y="373"/>
                  </a:lnTo>
                  <a:lnTo>
                    <a:pt x="11" y="377"/>
                  </a:lnTo>
                  <a:lnTo>
                    <a:pt x="9" y="379"/>
                  </a:lnTo>
                  <a:lnTo>
                    <a:pt x="7" y="381"/>
                  </a:lnTo>
                  <a:lnTo>
                    <a:pt x="5" y="383"/>
                  </a:lnTo>
                  <a:lnTo>
                    <a:pt x="0" y="384"/>
                  </a:lnTo>
                  <a:lnTo>
                    <a:pt x="5" y="385"/>
                  </a:lnTo>
                  <a:lnTo>
                    <a:pt x="7" y="386"/>
                  </a:lnTo>
                  <a:lnTo>
                    <a:pt x="9" y="389"/>
                  </a:lnTo>
                  <a:lnTo>
                    <a:pt x="11" y="391"/>
                  </a:lnTo>
                  <a:lnTo>
                    <a:pt x="13" y="395"/>
                  </a:lnTo>
                  <a:lnTo>
                    <a:pt x="15" y="399"/>
                  </a:lnTo>
                  <a:lnTo>
                    <a:pt x="17" y="404"/>
                  </a:lnTo>
                  <a:lnTo>
                    <a:pt x="18" y="407"/>
                  </a:lnTo>
                  <a:lnTo>
                    <a:pt x="20" y="412"/>
                  </a:lnTo>
                  <a:lnTo>
                    <a:pt x="21" y="418"/>
                  </a:lnTo>
                  <a:lnTo>
                    <a:pt x="22" y="423"/>
                  </a:lnTo>
                  <a:lnTo>
                    <a:pt x="23" y="429"/>
                  </a:lnTo>
                  <a:lnTo>
                    <a:pt x="24" y="436"/>
                  </a:lnTo>
                  <a:lnTo>
                    <a:pt x="24" y="442"/>
                  </a:lnTo>
                  <a:lnTo>
                    <a:pt x="24" y="448"/>
                  </a:lnTo>
                  <a:lnTo>
                    <a:pt x="24" y="704"/>
                  </a:lnTo>
                  <a:lnTo>
                    <a:pt x="24" y="710"/>
                  </a:lnTo>
                  <a:lnTo>
                    <a:pt x="24" y="717"/>
                  </a:lnTo>
                  <a:lnTo>
                    <a:pt x="25" y="723"/>
                  </a:lnTo>
                  <a:lnTo>
                    <a:pt x="26" y="728"/>
                  </a:lnTo>
                  <a:lnTo>
                    <a:pt x="27" y="735"/>
                  </a:lnTo>
                  <a:lnTo>
                    <a:pt x="28" y="739"/>
                  </a:lnTo>
                  <a:lnTo>
                    <a:pt x="30" y="744"/>
                  </a:lnTo>
                  <a:lnTo>
                    <a:pt x="31" y="749"/>
                  </a:lnTo>
                  <a:lnTo>
                    <a:pt x="33" y="753"/>
                  </a:lnTo>
                  <a:lnTo>
                    <a:pt x="35" y="757"/>
                  </a:lnTo>
                  <a:lnTo>
                    <a:pt x="37" y="760"/>
                  </a:lnTo>
                  <a:lnTo>
                    <a:pt x="39" y="763"/>
                  </a:lnTo>
                  <a:lnTo>
                    <a:pt x="41" y="765"/>
                  </a:lnTo>
                  <a:lnTo>
                    <a:pt x="43" y="767"/>
                  </a:lnTo>
                  <a:lnTo>
                    <a:pt x="48" y="76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2" name="Rectangle 8">
              <a:extLst>
                <a:ext uri="{FF2B5EF4-FFF2-40B4-BE49-F238E27FC236}">
                  <a16:creationId xmlns="" xmlns:a16="http://schemas.microsoft.com/office/drawing/2014/main" id="{62445A65-AF01-6D4A-B8BF-E0EB30C79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074" y="4171949"/>
              <a:ext cx="543097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선분</a:t>
              </a:r>
            </a:p>
          </p:txBody>
        </p:sp>
        <p:sp>
          <p:nvSpPr>
            <p:cNvPr id="23" name="Line 9">
              <a:extLst>
                <a:ext uri="{FF2B5EF4-FFF2-40B4-BE49-F238E27FC236}">
                  <a16:creationId xmlns="" xmlns:a16="http://schemas.microsoft.com/office/drawing/2014/main" id="{BE949B81-F384-4F4E-B4C8-622AD964E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424" y="5086349"/>
              <a:ext cx="685800" cy="1835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="" xmlns:a16="http://schemas.microsoft.com/office/drawing/2014/main" id="{F483D8CB-DE95-FA40-AA50-9164B116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12" y="4933949"/>
              <a:ext cx="712374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점의수</a:t>
              </a:r>
            </a:p>
          </p:txBody>
        </p:sp>
        <p:sp>
          <p:nvSpPr>
            <p:cNvPr id="26" name="Freeform 11">
              <a:extLst>
                <a:ext uri="{FF2B5EF4-FFF2-40B4-BE49-F238E27FC236}">
                  <a16:creationId xmlns="" xmlns:a16="http://schemas.microsoft.com/office/drawing/2014/main" id="{F516028B-87A6-344C-B353-513F953FE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624" y="5515123"/>
              <a:ext cx="230188" cy="923766"/>
            </a:xfrm>
            <a:custGeom>
              <a:avLst/>
              <a:gdLst>
                <a:gd name="T0" fmla="*/ 2147483647 w 145"/>
                <a:gd name="T1" fmla="*/ 0 h 529"/>
                <a:gd name="T2" fmla="*/ 2147483647 w 145"/>
                <a:gd name="T3" fmla="*/ 2147483647 h 529"/>
                <a:gd name="T4" fmla="*/ 2147483647 w 145"/>
                <a:gd name="T5" fmla="*/ 2147483647 h 529"/>
                <a:gd name="T6" fmla="*/ 2147483647 w 145"/>
                <a:gd name="T7" fmla="*/ 2147483647 h 529"/>
                <a:gd name="T8" fmla="*/ 2147483647 w 145"/>
                <a:gd name="T9" fmla="*/ 2147483647 h 529"/>
                <a:gd name="T10" fmla="*/ 2147483647 w 145"/>
                <a:gd name="T11" fmla="*/ 2147483647 h 529"/>
                <a:gd name="T12" fmla="*/ 2147483647 w 145"/>
                <a:gd name="T13" fmla="*/ 2147483647 h 529"/>
                <a:gd name="T14" fmla="*/ 2147483647 w 145"/>
                <a:gd name="T15" fmla="*/ 2147483647 h 529"/>
                <a:gd name="T16" fmla="*/ 2147483647 w 145"/>
                <a:gd name="T17" fmla="*/ 2147483647 h 529"/>
                <a:gd name="T18" fmla="*/ 2147483647 w 145"/>
                <a:gd name="T19" fmla="*/ 2147483647 h 529"/>
                <a:gd name="T20" fmla="*/ 2147483647 w 145"/>
                <a:gd name="T21" fmla="*/ 2147483647 h 529"/>
                <a:gd name="T22" fmla="*/ 2147483647 w 145"/>
                <a:gd name="T23" fmla="*/ 2147483647 h 529"/>
                <a:gd name="T24" fmla="*/ 2147483647 w 145"/>
                <a:gd name="T25" fmla="*/ 2147483647 h 529"/>
                <a:gd name="T26" fmla="*/ 2147483647 w 145"/>
                <a:gd name="T27" fmla="*/ 2147483647 h 529"/>
                <a:gd name="T28" fmla="*/ 2147483647 w 145"/>
                <a:gd name="T29" fmla="*/ 2147483647 h 529"/>
                <a:gd name="T30" fmla="*/ 2147483647 w 145"/>
                <a:gd name="T31" fmla="*/ 2147483647 h 529"/>
                <a:gd name="T32" fmla="*/ 0 w 145"/>
                <a:gd name="T33" fmla="*/ 2147483647 h 529"/>
                <a:gd name="T34" fmla="*/ 2147483647 w 145"/>
                <a:gd name="T35" fmla="*/ 2147483647 h 529"/>
                <a:gd name="T36" fmla="*/ 2147483647 w 145"/>
                <a:gd name="T37" fmla="*/ 2147483647 h 529"/>
                <a:gd name="T38" fmla="*/ 2147483647 w 145"/>
                <a:gd name="T39" fmla="*/ 2147483647 h 529"/>
                <a:gd name="T40" fmla="*/ 2147483647 w 145"/>
                <a:gd name="T41" fmla="*/ 2147483647 h 529"/>
                <a:gd name="T42" fmla="*/ 2147483647 w 145"/>
                <a:gd name="T43" fmla="*/ 2147483647 h 529"/>
                <a:gd name="T44" fmla="*/ 2147483647 w 145"/>
                <a:gd name="T45" fmla="*/ 2147483647 h 529"/>
                <a:gd name="T46" fmla="*/ 2147483647 w 145"/>
                <a:gd name="T47" fmla="*/ 2147483647 h 529"/>
                <a:gd name="T48" fmla="*/ 2147483647 w 145"/>
                <a:gd name="T49" fmla="*/ 2147483647 h 529"/>
                <a:gd name="T50" fmla="*/ 2147483647 w 145"/>
                <a:gd name="T51" fmla="*/ 2147483647 h 529"/>
                <a:gd name="T52" fmla="*/ 2147483647 w 145"/>
                <a:gd name="T53" fmla="*/ 2147483647 h 529"/>
                <a:gd name="T54" fmla="*/ 2147483647 w 145"/>
                <a:gd name="T55" fmla="*/ 2147483647 h 529"/>
                <a:gd name="T56" fmla="*/ 2147483647 w 145"/>
                <a:gd name="T57" fmla="*/ 2147483647 h 529"/>
                <a:gd name="T58" fmla="*/ 2147483647 w 145"/>
                <a:gd name="T59" fmla="*/ 2147483647 h 529"/>
                <a:gd name="T60" fmla="*/ 2147483647 w 145"/>
                <a:gd name="T61" fmla="*/ 2147483647 h 529"/>
                <a:gd name="T62" fmla="*/ 2147483647 w 145"/>
                <a:gd name="T63" fmla="*/ 2147483647 h 529"/>
                <a:gd name="T64" fmla="*/ 2147483647 w 145"/>
                <a:gd name="T65" fmla="*/ 2147483647 h 52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5"/>
                <a:gd name="T100" fmla="*/ 0 h 529"/>
                <a:gd name="T101" fmla="*/ 145 w 145"/>
                <a:gd name="T102" fmla="*/ 529 h 52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5" h="529">
                  <a:moveTo>
                    <a:pt x="144" y="0"/>
                  </a:moveTo>
                  <a:lnTo>
                    <a:pt x="137" y="0"/>
                  </a:lnTo>
                  <a:lnTo>
                    <a:pt x="129" y="1"/>
                  </a:lnTo>
                  <a:lnTo>
                    <a:pt x="122" y="2"/>
                  </a:lnTo>
                  <a:lnTo>
                    <a:pt x="116" y="3"/>
                  </a:lnTo>
                  <a:lnTo>
                    <a:pt x="110" y="5"/>
                  </a:lnTo>
                  <a:lnTo>
                    <a:pt x="104" y="8"/>
                  </a:lnTo>
                  <a:lnTo>
                    <a:pt x="98" y="10"/>
                  </a:lnTo>
                  <a:lnTo>
                    <a:pt x="93" y="14"/>
                  </a:lnTo>
                  <a:lnTo>
                    <a:pt x="88" y="16"/>
                  </a:lnTo>
                  <a:lnTo>
                    <a:pt x="84" y="19"/>
                  </a:lnTo>
                  <a:lnTo>
                    <a:pt x="81" y="24"/>
                  </a:lnTo>
                  <a:lnTo>
                    <a:pt x="77" y="27"/>
                  </a:lnTo>
                  <a:lnTo>
                    <a:pt x="75" y="31"/>
                  </a:lnTo>
                  <a:lnTo>
                    <a:pt x="73" y="36"/>
                  </a:lnTo>
                  <a:lnTo>
                    <a:pt x="72" y="40"/>
                  </a:lnTo>
                  <a:lnTo>
                    <a:pt x="72" y="44"/>
                  </a:lnTo>
                  <a:lnTo>
                    <a:pt x="72" y="220"/>
                  </a:lnTo>
                  <a:lnTo>
                    <a:pt x="71" y="224"/>
                  </a:lnTo>
                  <a:lnTo>
                    <a:pt x="71" y="229"/>
                  </a:lnTo>
                  <a:lnTo>
                    <a:pt x="69" y="233"/>
                  </a:lnTo>
                  <a:lnTo>
                    <a:pt x="66" y="237"/>
                  </a:lnTo>
                  <a:lnTo>
                    <a:pt x="63" y="240"/>
                  </a:lnTo>
                  <a:lnTo>
                    <a:pt x="60" y="245"/>
                  </a:lnTo>
                  <a:lnTo>
                    <a:pt x="55" y="248"/>
                  </a:lnTo>
                  <a:lnTo>
                    <a:pt x="51" y="251"/>
                  </a:lnTo>
                  <a:lnTo>
                    <a:pt x="46" y="254"/>
                  </a:lnTo>
                  <a:lnTo>
                    <a:pt x="40" y="256"/>
                  </a:lnTo>
                  <a:lnTo>
                    <a:pt x="34" y="259"/>
                  </a:lnTo>
                  <a:lnTo>
                    <a:pt x="28" y="261"/>
                  </a:lnTo>
                  <a:lnTo>
                    <a:pt x="22" y="262"/>
                  </a:lnTo>
                  <a:lnTo>
                    <a:pt x="15" y="263"/>
                  </a:lnTo>
                  <a:lnTo>
                    <a:pt x="7" y="264"/>
                  </a:lnTo>
                  <a:lnTo>
                    <a:pt x="0" y="264"/>
                  </a:lnTo>
                  <a:lnTo>
                    <a:pt x="7" y="264"/>
                  </a:lnTo>
                  <a:lnTo>
                    <a:pt x="15" y="265"/>
                  </a:lnTo>
                  <a:lnTo>
                    <a:pt x="22" y="266"/>
                  </a:lnTo>
                  <a:lnTo>
                    <a:pt x="28" y="267"/>
                  </a:lnTo>
                  <a:lnTo>
                    <a:pt x="34" y="269"/>
                  </a:lnTo>
                  <a:lnTo>
                    <a:pt x="40" y="272"/>
                  </a:lnTo>
                  <a:lnTo>
                    <a:pt x="46" y="274"/>
                  </a:lnTo>
                  <a:lnTo>
                    <a:pt x="51" y="278"/>
                  </a:lnTo>
                  <a:lnTo>
                    <a:pt x="55" y="280"/>
                  </a:lnTo>
                  <a:lnTo>
                    <a:pt x="60" y="284"/>
                  </a:lnTo>
                  <a:lnTo>
                    <a:pt x="63" y="288"/>
                  </a:lnTo>
                  <a:lnTo>
                    <a:pt x="66" y="291"/>
                  </a:lnTo>
                  <a:lnTo>
                    <a:pt x="69" y="295"/>
                  </a:lnTo>
                  <a:lnTo>
                    <a:pt x="71" y="300"/>
                  </a:lnTo>
                  <a:lnTo>
                    <a:pt x="71" y="304"/>
                  </a:lnTo>
                  <a:lnTo>
                    <a:pt x="72" y="308"/>
                  </a:lnTo>
                  <a:lnTo>
                    <a:pt x="72" y="484"/>
                  </a:lnTo>
                  <a:lnTo>
                    <a:pt x="72" y="488"/>
                  </a:lnTo>
                  <a:lnTo>
                    <a:pt x="73" y="493"/>
                  </a:lnTo>
                  <a:lnTo>
                    <a:pt x="75" y="497"/>
                  </a:lnTo>
                  <a:lnTo>
                    <a:pt x="77" y="501"/>
                  </a:lnTo>
                  <a:lnTo>
                    <a:pt x="81" y="504"/>
                  </a:lnTo>
                  <a:lnTo>
                    <a:pt x="84" y="509"/>
                  </a:lnTo>
                  <a:lnTo>
                    <a:pt x="88" y="512"/>
                  </a:lnTo>
                  <a:lnTo>
                    <a:pt x="93" y="515"/>
                  </a:lnTo>
                  <a:lnTo>
                    <a:pt x="98" y="518"/>
                  </a:lnTo>
                  <a:lnTo>
                    <a:pt x="104" y="521"/>
                  </a:lnTo>
                  <a:lnTo>
                    <a:pt x="110" y="523"/>
                  </a:lnTo>
                  <a:lnTo>
                    <a:pt x="116" y="525"/>
                  </a:lnTo>
                  <a:lnTo>
                    <a:pt x="122" y="526"/>
                  </a:lnTo>
                  <a:lnTo>
                    <a:pt x="129" y="527"/>
                  </a:lnTo>
                  <a:lnTo>
                    <a:pt x="137" y="528"/>
                  </a:lnTo>
                  <a:lnTo>
                    <a:pt x="144" y="52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600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="" xmlns:a16="http://schemas.microsoft.com/office/drawing/2014/main" id="{F9639522-1DCB-FE44-8A80-79F59E192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624" y="5695948"/>
              <a:ext cx="373821" cy="3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r>
                <a:rPr lang="ko-KR" altLang="en-US" sz="1200">
                  <a:solidFill>
                    <a:srgbClr val="000000"/>
                  </a:solidFill>
                </a:rPr>
                <a:t>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33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34F141-3438-5846-A69F-253F6F56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 Problem (</a:t>
            </a:r>
            <a:r>
              <a:rPr kumimoji="1" lang="en-US" altLang="ko-KR" dirty="0" err="1"/>
              <a:t>Cont</a:t>
            </a:r>
            <a:r>
              <a:rPr kumimoji="1" lang="en-US" altLang="ko-KR" dirty="0"/>
              <a:t>’)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C93DD8-2000-4140-88DA-C53638F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출력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다음과 같은 </a:t>
            </a:r>
            <a:r>
              <a:rPr kumimoji="1" lang="en-US" altLang="ko-KR" sz="1800" dirty="0"/>
              <a:t>Screen </a:t>
            </a:r>
            <a:r>
              <a:rPr kumimoji="1" lang="ko-KR" altLang="en-US" sz="1800" dirty="0"/>
              <a:t>을 생성하여 출력한다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en-US" altLang="ko-KR" sz="1800" dirty="0"/>
              <a:t>‘L’ key 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눌러서 </a:t>
            </a:r>
            <a:r>
              <a:rPr kumimoji="1" lang="en-US" altLang="ko-KR" sz="1800" dirty="0" err="1"/>
              <a:t>input.txt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데이터를 입력으로 받는다</a:t>
            </a:r>
            <a:r>
              <a:rPr kumimoji="1" lang="en-US" altLang="ko-KR" sz="1800" dirty="0"/>
              <a:t>. (Load)</a:t>
            </a:r>
          </a:p>
          <a:p>
            <a:pPr lvl="1"/>
            <a:r>
              <a:rPr kumimoji="1" lang="en-US" altLang="ko-KR" sz="1800" dirty="0"/>
              <a:t>‘D’ key 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눌러서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선분과 점을 각 해당하는 위치에 그린다</a:t>
            </a:r>
            <a:r>
              <a:rPr kumimoji="1" lang="en-US" altLang="ko-KR" sz="1800" dirty="0"/>
              <a:t>. (Draw)</a:t>
            </a:r>
          </a:p>
          <a:p>
            <a:pPr lvl="1"/>
            <a:r>
              <a:rPr kumimoji="1" lang="ko-KR" altLang="en-US" sz="1800" dirty="0"/>
              <a:t>왼쪽</a:t>
            </a:r>
            <a:r>
              <a:rPr kumimoji="1" lang="en-US" altLang="ko-KR" sz="1800" dirty="0"/>
              <a:t> ‘</a:t>
            </a:r>
            <a:r>
              <a:rPr kumimoji="1" lang="en-US" altLang="ko-KR" sz="1800" dirty="0">
                <a:sym typeface="Wingdings" pitchFamily="2" charset="2"/>
              </a:rPr>
              <a:t>’ 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오른쪽 </a:t>
            </a:r>
            <a:r>
              <a:rPr kumimoji="1" lang="en-US" altLang="ko-KR" sz="1800" dirty="0"/>
              <a:t>‘</a:t>
            </a:r>
            <a:r>
              <a:rPr kumimoji="1" lang="en-US" altLang="ko-KR" sz="1800" dirty="0">
                <a:sym typeface="Wingdings" pitchFamily="2" charset="2"/>
              </a:rPr>
              <a:t>’ </a:t>
            </a:r>
            <a:r>
              <a:rPr kumimoji="1" lang="ko-KR" altLang="en-US" sz="1800" dirty="0"/>
              <a:t>화살표를 통해 물이 흘러나올 점을 빨간색 표시하고 그 외의 점은 검은색 표시를 한다</a:t>
            </a:r>
            <a:r>
              <a:rPr kumimoji="1" lang="en-US" altLang="ko-KR" sz="1800" dirty="0"/>
              <a:t>. (</a:t>
            </a:r>
            <a:r>
              <a:rPr kumimoji="1" lang="en-US" altLang="ko-KR" sz="1800" dirty="0">
                <a:sym typeface="Wingdings" pitchFamily="2" charset="2"/>
              </a:rPr>
              <a:t>Selecting start point)</a:t>
            </a:r>
          </a:p>
          <a:p>
            <a:pPr lvl="1"/>
            <a:r>
              <a:rPr kumimoji="1" lang="en-US" altLang="ko-KR" sz="1800" dirty="0">
                <a:sym typeface="Wingdings" pitchFamily="2" charset="2"/>
              </a:rPr>
              <a:t>‘Q’ key </a:t>
            </a:r>
            <a:r>
              <a:rPr kumimoji="1" lang="ko-KR" altLang="en-US" sz="1800" dirty="0" err="1">
                <a:sym typeface="Wingdings" pitchFamily="2" charset="2"/>
              </a:rPr>
              <a:t>를</a:t>
            </a:r>
            <a:r>
              <a:rPr kumimoji="1" lang="ko-KR" altLang="en-US" sz="1800" dirty="0">
                <a:sym typeface="Wingdings" pitchFamily="2" charset="2"/>
              </a:rPr>
              <a:t> 눌러서 동적 할당된 메모리 해제 및 프로그램 종료 </a:t>
            </a:r>
            <a:r>
              <a:rPr kumimoji="1" lang="en-US" altLang="ko-KR" sz="1800" dirty="0">
                <a:sym typeface="Wingdings" pitchFamily="2" charset="2"/>
              </a:rPr>
              <a:t>(Quit)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Example.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C3102670-3190-AD4A-A639-17C31A2D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DEB7ABA-5D8E-FE40-9FDA-31054123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67F2DCCA-9013-8845-AE19-931BF18B058F}"/>
              </a:ext>
            </a:extLst>
          </p:cNvPr>
          <p:cNvGrpSpPr/>
          <p:nvPr/>
        </p:nvGrpSpPr>
        <p:grpSpPr>
          <a:xfrm>
            <a:off x="1130176" y="3789052"/>
            <a:ext cx="7475075" cy="1986519"/>
            <a:chOff x="208133" y="3863462"/>
            <a:chExt cx="9044840" cy="2185171"/>
          </a:xfrm>
        </p:grpSpPr>
        <p:pic>
          <p:nvPicPr>
            <p:cNvPr id="8" name="그림 7" descr="그리기이(가) 표시된 사진&#10;&#10;자동 생성된 설명">
              <a:extLst>
                <a:ext uri="{FF2B5EF4-FFF2-40B4-BE49-F238E27FC236}">
                  <a16:creationId xmlns="" xmlns:a16="http://schemas.microsoft.com/office/drawing/2014/main" id="{193C65C1-C918-4A42-9D65-E3D66ADFA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133" y="3863464"/>
              <a:ext cx="2827705" cy="2185169"/>
            </a:xfrm>
            <a:prstGeom prst="rect">
              <a:avLst/>
            </a:prstGeom>
          </p:spPr>
        </p:pic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840F64D8-37E9-5642-99FE-3A4A71CD1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749" y="3863463"/>
              <a:ext cx="2830475" cy="2185169"/>
            </a:xfrm>
            <a:prstGeom prst="rect">
              <a:avLst/>
            </a:prstGeom>
          </p:spPr>
        </p:pic>
        <p:pic>
          <p:nvPicPr>
            <p:cNvPr id="12" name="그림 11" descr="다른, 사진, 그룹, 공이(가) 표시된 사진&#10;&#10;자동 생성된 설명">
              <a:extLst>
                <a:ext uri="{FF2B5EF4-FFF2-40B4-BE49-F238E27FC236}">
                  <a16:creationId xmlns="" xmlns:a16="http://schemas.microsoft.com/office/drawing/2014/main" id="{67915225-B760-3A4C-A321-6671C199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6135" y="3863462"/>
              <a:ext cx="2846838" cy="218516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97C8EA7-F2AF-3249-B1FF-49CA9BDC241E}"/>
              </a:ext>
            </a:extLst>
          </p:cNvPr>
          <p:cNvSpPr txBox="1"/>
          <p:nvPr/>
        </p:nvSpPr>
        <p:spPr>
          <a:xfrm>
            <a:off x="1718201" y="581973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64D577A-A5B2-4F47-9428-0E1D8C892B30}"/>
              </a:ext>
            </a:extLst>
          </p:cNvPr>
          <p:cNvSpPr txBox="1"/>
          <p:nvPr/>
        </p:nvSpPr>
        <p:spPr>
          <a:xfrm>
            <a:off x="3946736" y="581973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 </a:t>
            </a:r>
            <a:r>
              <a:rPr kumimoji="1" lang="ko-KR" altLang="en-US" dirty="0"/>
              <a:t>키를 누른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3A80D9D-8011-E64E-A00B-DD0A4367E85E}"/>
              </a:ext>
            </a:extLst>
          </p:cNvPr>
          <p:cNvSpPr txBox="1"/>
          <p:nvPr/>
        </p:nvSpPr>
        <p:spPr>
          <a:xfrm>
            <a:off x="6490286" y="581973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 키를 누른 화면</a:t>
            </a:r>
          </a:p>
        </p:txBody>
      </p:sp>
    </p:spTree>
    <p:extLst>
      <p:ext uri="{BB962C8B-B14F-4D97-AF65-F5344CB8AC3E}">
        <p14:creationId xmlns:p14="http://schemas.microsoft.com/office/powerpoint/2010/main" val="333664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570720A-3D7C-3842-AB1D-6837A4F0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TODO 1: Input </a:t>
            </a:r>
            <a:r>
              <a:rPr kumimoji="1" lang="ko-KR" altLang="en-US" dirty="0"/>
              <a:t>입력 받고 저장하기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21904AA-8175-264E-BC35-3FA4CFF6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22663"/>
            <a:ext cx="8867810" cy="1711205"/>
          </a:xfrm>
        </p:spPr>
        <p:txBody>
          <a:bodyPr/>
          <a:lstStyle/>
          <a:p>
            <a:r>
              <a:rPr kumimoji="1" lang="ko-KR" altLang="en-US" dirty="0"/>
              <a:t>아래 함수에서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파일을 받는 작업을 수행한다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Input </a:t>
            </a:r>
            <a:r>
              <a:rPr kumimoji="1" lang="ko-KR" altLang="en-US" dirty="0"/>
              <a:t>파일은 </a:t>
            </a:r>
            <a:r>
              <a:rPr kumimoji="1" lang="en-US" altLang="ko-KR" dirty="0" err="1"/>
              <a:t>WaterFall</a:t>
            </a:r>
            <a:r>
              <a:rPr kumimoji="1" lang="en-US" altLang="ko-KR" dirty="0"/>
              <a:t>/bin/data/ </a:t>
            </a:r>
            <a:r>
              <a:rPr kumimoji="1" lang="ko-KR" altLang="en-US" dirty="0"/>
              <a:t>폴더에 존재함</a:t>
            </a:r>
            <a:r>
              <a:rPr kumimoji="1" lang="en-US" altLang="ko-KR" dirty="0"/>
              <a:t>.</a:t>
            </a:r>
            <a:endParaRPr kumimoji="1" lang="en-US" altLang="ko-KR" b="1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4945027-D2C7-414C-B248-BE12B305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46960A2-9772-6C49-BE45-51A42E54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66DF488-7C63-414C-86E0-2F53F8F64743}"/>
              </a:ext>
            </a:extLst>
          </p:cNvPr>
          <p:cNvSpPr/>
          <p:nvPr/>
        </p:nvSpPr>
        <p:spPr>
          <a:xfrm>
            <a:off x="922892" y="1914409"/>
            <a:ext cx="7641120" cy="311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processOpenFileSelection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ofFileDialogResult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openFileResult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A08E6DF-1CAC-4343-A9E5-A69FB8D98A0A}"/>
              </a:ext>
            </a:extLst>
          </p:cNvPr>
          <p:cNvSpPr/>
          <p:nvPr/>
        </p:nvSpPr>
        <p:spPr>
          <a:xfrm>
            <a:off x="798636" y="2762436"/>
            <a:ext cx="2080591" cy="5830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’</a:t>
            </a:r>
            <a:r>
              <a:rPr kumimoji="1" lang="en-US" altLang="ko-KR" dirty="0">
                <a:solidFill>
                  <a:schemeClr val="bg1"/>
                </a:solidFill>
              </a:rPr>
              <a:t>L’ key pressed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713CC2B-4E50-4C42-B2DE-3833AE8EAB37}"/>
              </a:ext>
            </a:extLst>
          </p:cNvPr>
          <p:cNvSpPr/>
          <p:nvPr/>
        </p:nvSpPr>
        <p:spPr>
          <a:xfrm>
            <a:off x="3263135" y="2694516"/>
            <a:ext cx="2517914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input </a:t>
            </a:r>
            <a:r>
              <a:rPr kumimoji="1" lang="ko-KR" altLang="en-US" dirty="0">
                <a:solidFill>
                  <a:schemeClr val="bg1"/>
                </a:solidFill>
              </a:rPr>
              <a:t>파일 선택을 위한 다이얼로그 창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3713F61-D973-0947-ABDE-1A0C96FE616F}"/>
              </a:ext>
            </a:extLst>
          </p:cNvPr>
          <p:cNvSpPr/>
          <p:nvPr/>
        </p:nvSpPr>
        <p:spPr>
          <a:xfrm>
            <a:off x="6089567" y="2694515"/>
            <a:ext cx="2882349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</a:rPr>
              <a:t>processOpenFileSelection</a:t>
            </a:r>
            <a:r>
              <a:rPr kumimoji="1" lang="en-US" altLang="ko-KR" dirty="0">
                <a:solidFill>
                  <a:schemeClr val="bg1"/>
                </a:solidFill>
              </a:rPr>
              <a:t>() </a:t>
            </a:r>
            <a:r>
              <a:rPr kumimoji="1" lang="ko-KR" altLang="en-US" dirty="0">
                <a:solidFill>
                  <a:schemeClr val="bg1"/>
                </a:solidFill>
              </a:rPr>
              <a:t>함수 호출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="" xmlns:a16="http://schemas.microsoft.com/office/drawing/2014/main" id="{9288A0B7-9F04-0B42-BE37-BCCAA95B567F}"/>
              </a:ext>
            </a:extLst>
          </p:cNvPr>
          <p:cNvSpPr/>
          <p:nvPr/>
        </p:nvSpPr>
        <p:spPr>
          <a:xfrm>
            <a:off x="6261430" y="3839169"/>
            <a:ext cx="2538621" cy="94882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파일 존재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6BC0F7D-96F5-DA45-A50E-E20817EF44BF}"/>
              </a:ext>
            </a:extLst>
          </p:cNvPr>
          <p:cNvSpPr/>
          <p:nvPr/>
        </p:nvSpPr>
        <p:spPr>
          <a:xfrm>
            <a:off x="2734373" y="3954113"/>
            <a:ext cx="304667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line segment </a:t>
            </a:r>
            <a:r>
              <a:rPr kumimoji="1" lang="ko-KR" altLang="en-US" dirty="0">
                <a:solidFill>
                  <a:schemeClr val="bg1"/>
                </a:solidFill>
              </a:rPr>
              <a:t>와 </a:t>
            </a:r>
            <a:r>
              <a:rPr kumimoji="1" lang="en-US" altLang="ko-KR" dirty="0">
                <a:solidFill>
                  <a:schemeClr val="bg1"/>
                </a:solidFill>
              </a:rPr>
              <a:t>dot </a:t>
            </a:r>
            <a:r>
              <a:rPr kumimoji="1" lang="ko-KR" altLang="en-US" dirty="0">
                <a:solidFill>
                  <a:schemeClr val="bg1"/>
                </a:solidFill>
              </a:rPr>
              <a:t>에 대한 좌표</a:t>
            </a:r>
            <a:r>
              <a:rPr kumimoji="1" lang="en-US" altLang="ko-KR" dirty="0">
                <a:solidFill>
                  <a:schemeClr val="bg1"/>
                </a:solidFill>
              </a:rPr>
              <a:t>(coordinate) </a:t>
            </a:r>
            <a:r>
              <a:rPr kumimoji="1" lang="ko-KR" altLang="en-US" dirty="0">
                <a:solidFill>
                  <a:schemeClr val="bg1"/>
                </a:solidFill>
              </a:rPr>
              <a:t>입력 받기</a:t>
            </a:r>
          </a:p>
        </p:txBody>
      </p:sp>
      <p:sp>
        <p:nvSpPr>
          <p:cNvPr id="12" name="다이아몬드 11">
            <a:extLst>
              <a:ext uri="{FF2B5EF4-FFF2-40B4-BE49-F238E27FC236}">
                <a16:creationId xmlns="" xmlns:a16="http://schemas.microsoft.com/office/drawing/2014/main" id="{C43766E9-766A-574E-9132-0A0C98B7891D}"/>
              </a:ext>
            </a:extLst>
          </p:cNvPr>
          <p:cNvSpPr/>
          <p:nvPr/>
        </p:nvSpPr>
        <p:spPr>
          <a:xfrm>
            <a:off x="2721845" y="4914312"/>
            <a:ext cx="3071731" cy="94882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좌표가 </a:t>
            </a:r>
            <a:r>
              <a:rPr kumimoji="1" lang="en-US" altLang="ko-KR" dirty="0">
                <a:solidFill>
                  <a:schemeClr val="bg1"/>
                </a:solidFill>
              </a:rPr>
              <a:t>screen </a:t>
            </a:r>
            <a:r>
              <a:rPr kumimoji="1" lang="ko-KR" altLang="en-US" dirty="0">
                <a:solidFill>
                  <a:schemeClr val="bg1"/>
                </a:solidFill>
              </a:rPr>
              <a:t>넘어가는지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972C63E0-9529-734D-A8E0-1A11401CC31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879227" y="3053982"/>
            <a:ext cx="3839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BE31D367-ADF1-B846-942E-8727847E05D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781049" y="3053981"/>
            <a:ext cx="30851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0A79F558-8192-D34A-9132-272604E001D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7530741" y="3413446"/>
            <a:ext cx="1" cy="425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FB8D2615-C674-7849-AD61-8FFFE6D8F3D2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flipH="1">
            <a:off x="7530740" y="4787990"/>
            <a:ext cx="1" cy="337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1B292D03-DC32-0345-9D6F-60A759458711}"/>
              </a:ext>
            </a:extLst>
          </p:cNvPr>
          <p:cNvSpPr/>
          <p:nvPr/>
        </p:nvSpPr>
        <p:spPr>
          <a:xfrm>
            <a:off x="6714460" y="5125158"/>
            <a:ext cx="1632560" cy="6338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END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4BA4DF23-D01E-DC4A-9238-1861B422842A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5781049" y="4313579"/>
            <a:ext cx="4803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87ABCFEA-FA70-AB4E-9368-7A0272DDF636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257711" y="4673044"/>
            <a:ext cx="0" cy="320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2DCA3439-A405-434A-A014-DCB629142120}"/>
              </a:ext>
            </a:extLst>
          </p:cNvPr>
          <p:cNvSpPr/>
          <p:nvPr/>
        </p:nvSpPr>
        <p:spPr>
          <a:xfrm>
            <a:off x="628649" y="4669791"/>
            <a:ext cx="142129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좌표 저장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꺾인 연결선[E] 41">
            <a:extLst>
              <a:ext uri="{FF2B5EF4-FFF2-40B4-BE49-F238E27FC236}">
                <a16:creationId xmlns="" xmlns:a16="http://schemas.microsoft.com/office/drawing/2014/main" id="{C50E497C-8559-E244-8F29-A3F29C65AF12}"/>
              </a:ext>
            </a:extLst>
          </p:cNvPr>
          <p:cNvCxnSpPr>
            <a:stCxn id="12" idx="2"/>
            <a:endCxn id="26" idx="2"/>
          </p:cNvCxnSpPr>
          <p:nvPr/>
        </p:nvCxnSpPr>
        <p:spPr>
          <a:xfrm rot="5400000" flipH="1" flipV="1">
            <a:off x="5275556" y="4424230"/>
            <a:ext cx="421057" cy="2456749"/>
          </a:xfrm>
          <a:prstGeom prst="bentConnector4">
            <a:avLst>
              <a:gd name="adj1" fmla="val -54292"/>
              <a:gd name="adj2" fmla="val 812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E094B09-DEDB-7A49-80AA-680154F2C871}"/>
              </a:ext>
            </a:extLst>
          </p:cNvPr>
          <p:cNvSpPr txBox="1"/>
          <p:nvPr/>
        </p:nvSpPr>
        <p:spPr>
          <a:xfrm>
            <a:off x="5846808" y="396948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E8AB692-A8B8-804A-A35C-6DF83F763AC9}"/>
              </a:ext>
            </a:extLst>
          </p:cNvPr>
          <p:cNvSpPr txBox="1"/>
          <p:nvPr/>
        </p:nvSpPr>
        <p:spPr>
          <a:xfrm>
            <a:off x="4839851" y="574325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cxnSp>
        <p:nvCxnSpPr>
          <p:cNvPr id="46" name="꺾인 연결선[E] 45">
            <a:extLst>
              <a:ext uri="{FF2B5EF4-FFF2-40B4-BE49-F238E27FC236}">
                <a16:creationId xmlns="" xmlns:a16="http://schemas.microsoft.com/office/drawing/2014/main" id="{CFF52C25-CA6D-7443-8DB3-A1D7242FAB90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 rot="10800000">
            <a:off x="2049945" y="5029257"/>
            <a:ext cx="671900" cy="359466"/>
          </a:xfrm>
          <a:prstGeom prst="bentConnector3">
            <a:avLst>
              <a:gd name="adj1" fmla="val 638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BA5E6A-25BE-2B4B-82BC-2E54ED6255BA}"/>
              </a:ext>
            </a:extLst>
          </p:cNvPr>
          <p:cNvSpPr txBox="1"/>
          <p:nvPr/>
        </p:nvSpPr>
        <p:spPr>
          <a:xfrm>
            <a:off x="7602469" y="479639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998F278-18CC-B34D-967F-01490D72C387}"/>
              </a:ext>
            </a:extLst>
          </p:cNvPr>
          <p:cNvSpPr txBox="1"/>
          <p:nvPr/>
        </p:nvSpPr>
        <p:spPr>
          <a:xfrm>
            <a:off x="2292776" y="501939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55" name="꺾인 연결선[E] 54">
            <a:extLst>
              <a:ext uri="{FF2B5EF4-FFF2-40B4-BE49-F238E27FC236}">
                <a16:creationId xmlns="" xmlns:a16="http://schemas.microsoft.com/office/drawing/2014/main" id="{06BAFBA5-D17F-4D46-B7DB-B7BA5C6377EF}"/>
              </a:ext>
            </a:extLst>
          </p:cNvPr>
          <p:cNvCxnSpPr>
            <a:cxnSpLocks/>
            <a:stCxn id="38" idx="2"/>
            <a:endCxn id="26" idx="4"/>
          </p:cNvCxnSpPr>
          <p:nvPr/>
        </p:nvCxnSpPr>
        <p:spPr>
          <a:xfrm rot="16200000" flipH="1">
            <a:off x="4249882" y="2478136"/>
            <a:ext cx="370272" cy="6191443"/>
          </a:xfrm>
          <a:prstGeom prst="bentConnector3">
            <a:avLst>
              <a:gd name="adj1" fmla="val 24405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72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2800" dirty="0"/>
              <a:t>TODO 2: ‘D’ key </a:t>
            </a:r>
            <a:r>
              <a:rPr kumimoji="1" lang="ko-KR" altLang="en-US" sz="2800" dirty="0"/>
              <a:t>가 눌리는 것을 확인하고 </a:t>
            </a:r>
            <a:r>
              <a:rPr kumimoji="1" lang="en-US" altLang="ko-KR" sz="2800" dirty="0"/>
              <a:t>draw()</a:t>
            </a:r>
            <a:br>
              <a:rPr kumimoji="1" lang="en-US" altLang="ko-KR" sz="2800" dirty="0"/>
            </a:br>
            <a:r>
              <a:rPr kumimoji="1" lang="ko-KR" altLang="en-US" sz="2800" dirty="0"/>
              <a:t>함수 동작시키기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아래 함수에서 </a:t>
            </a:r>
            <a:r>
              <a:rPr kumimoji="1" lang="en-US" altLang="ko-KR" dirty="0"/>
              <a:t>‘D’ </a:t>
            </a:r>
            <a:r>
              <a:rPr kumimoji="1" lang="ko-KR" altLang="en-US" dirty="0"/>
              <a:t>가 눌려지는 것을 확인하여 </a:t>
            </a:r>
            <a:r>
              <a:rPr kumimoji="1" lang="en-US" altLang="ko-KR" dirty="0"/>
              <a:t>draw() </a:t>
            </a:r>
            <a:r>
              <a:rPr kumimoji="1" lang="ko-KR" altLang="en-US" dirty="0"/>
              <a:t>함수를 동작시킬 준비를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7A8DB7A-8775-7B4D-A608-770479A4FAC9}"/>
              </a:ext>
            </a:extLst>
          </p:cNvPr>
          <p:cNvSpPr/>
          <p:nvPr/>
        </p:nvSpPr>
        <p:spPr>
          <a:xfrm>
            <a:off x="2851290" y="2019156"/>
            <a:ext cx="3441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keyPressed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key)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30F24929-1C47-B947-873E-6078B42D6575}"/>
              </a:ext>
            </a:extLst>
          </p:cNvPr>
          <p:cNvSpPr/>
          <p:nvPr/>
        </p:nvSpPr>
        <p:spPr>
          <a:xfrm>
            <a:off x="1192080" y="3044690"/>
            <a:ext cx="356565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draw() 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수행시키기 위해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en-US" altLang="ko-KR" dirty="0" err="1">
                <a:solidFill>
                  <a:schemeClr val="bg1"/>
                </a:solidFill>
              </a:rPr>
              <a:t>draw_flag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을 </a:t>
            </a:r>
            <a:r>
              <a:rPr kumimoji="1" lang="en-US" altLang="ko-KR" dirty="0">
                <a:solidFill>
                  <a:schemeClr val="bg1"/>
                </a:solidFill>
              </a:rPr>
              <a:t>set </a:t>
            </a:r>
            <a:r>
              <a:rPr kumimoji="1" lang="ko-KR" altLang="en-US" dirty="0">
                <a:solidFill>
                  <a:schemeClr val="bg1"/>
                </a:solidFill>
              </a:rPr>
              <a:t>한다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85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TODO 3: draw() </a:t>
            </a:r>
            <a:r>
              <a:rPr kumimoji="1" lang="ko-KR" altLang="en-US" sz="2800" dirty="0"/>
              <a:t>함수 내부에서 선분</a:t>
            </a:r>
            <a:r>
              <a:rPr kumimoji="1" lang="en-US" altLang="ko-KR" sz="2800" dirty="0"/>
              <a:t>, </a:t>
            </a:r>
            <a:r>
              <a:rPr kumimoji="1" lang="ko-KR" altLang="en-US" sz="2800" dirty="0"/>
              <a:t>점을 그리기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draw_flag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set </a:t>
            </a:r>
            <a:r>
              <a:rPr kumimoji="1" lang="ko-KR" altLang="en-US" dirty="0"/>
              <a:t>되었을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아래 함수에서 선분들과 점들 그리고 물이 나오는 지점을 모두 그려주는 작업을 수행한다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B73054F-0D93-9B4D-95CC-ACEFD660A1E1}"/>
              </a:ext>
            </a:extLst>
          </p:cNvPr>
          <p:cNvSpPr/>
          <p:nvPr/>
        </p:nvSpPr>
        <p:spPr>
          <a:xfrm>
            <a:off x="3698124" y="2007904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::draw()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C5DBBAF-E698-AA42-AC23-13AE2CB37287}"/>
              </a:ext>
            </a:extLst>
          </p:cNvPr>
          <p:cNvSpPr/>
          <p:nvPr/>
        </p:nvSpPr>
        <p:spPr>
          <a:xfrm>
            <a:off x="4850475" y="3010666"/>
            <a:ext cx="3565656" cy="718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굵기 </a:t>
            </a:r>
            <a:r>
              <a:rPr kumimoji="1" lang="en-US" altLang="ko-KR" dirty="0">
                <a:solidFill>
                  <a:schemeClr val="bg1"/>
                </a:solidFill>
              </a:rPr>
              <a:t>5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가진 선분을 그린다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</a:rPr>
              <a:t>ofDrawLine</a:t>
            </a:r>
            <a:r>
              <a:rPr kumimoji="1" lang="en-US" altLang="ko-KR" dirty="0">
                <a:solidFill>
                  <a:schemeClr val="bg1"/>
                </a:solidFill>
              </a:rPr>
              <a:t>()</a:t>
            </a:r>
            <a:r>
              <a:rPr kumimoji="1" lang="ko-KR" altLang="en-US" dirty="0">
                <a:solidFill>
                  <a:schemeClr val="bg1"/>
                </a:solidFill>
              </a:rPr>
              <a:t> 함수 사용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3D451B46-CCFC-6C48-A723-A514B863977D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278029" y="3370132"/>
            <a:ext cx="1572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="" xmlns:a16="http://schemas.microsoft.com/office/drawing/2014/main" id="{1572179A-AFA7-C240-BDB9-3F24EBF4A374}"/>
              </a:ext>
            </a:extLst>
          </p:cNvPr>
          <p:cNvSpPr/>
          <p:nvPr/>
        </p:nvSpPr>
        <p:spPr>
          <a:xfrm>
            <a:off x="970192" y="3010666"/>
            <a:ext cx="2307837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chemeClr val="bg1"/>
                </a:solidFill>
              </a:rPr>
              <a:t>draw_flag</a:t>
            </a:r>
            <a:r>
              <a:rPr kumimoji="1" lang="en-US" altLang="ko-KR" sz="1400" dirty="0">
                <a:solidFill>
                  <a:schemeClr val="bg1"/>
                </a:solidFill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</a:rPr>
              <a:t>가 </a:t>
            </a:r>
            <a:r>
              <a:rPr kumimoji="1" lang="en-US" altLang="ko-KR" sz="1400" dirty="0">
                <a:solidFill>
                  <a:schemeClr val="bg1"/>
                </a:solidFill>
              </a:rPr>
              <a:t>set </a:t>
            </a:r>
            <a:r>
              <a:rPr kumimoji="1" lang="ko-KR" altLang="en-US" sz="1400" dirty="0">
                <a:solidFill>
                  <a:schemeClr val="bg1"/>
                </a:solidFill>
              </a:rPr>
              <a:t>되었나</a:t>
            </a:r>
            <a:r>
              <a:rPr kumimoji="1" lang="en-US" altLang="ko-KR" sz="1400" dirty="0">
                <a:solidFill>
                  <a:schemeClr val="bg1"/>
                </a:solidFill>
              </a:rPr>
              <a:t>?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666983F-A335-984D-A894-7368BE2CE119}"/>
              </a:ext>
            </a:extLst>
          </p:cNvPr>
          <p:cNvSpPr/>
          <p:nvPr/>
        </p:nvSpPr>
        <p:spPr>
          <a:xfrm>
            <a:off x="5049255" y="4476985"/>
            <a:ext cx="3565656" cy="9568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반지름 </a:t>
            </a:r>
            <a:r>
              <a:rPr kumimoji="1" lang="en-US" altLang="ko-KR" dirty="0">
                <a:solidFill>
                  <a:schemeClr val="bg1"/>
                </a:solidFill>
              </a:rPr>
              <a:t>10 </a:t>
            </a:r>
            <a:r>
              <a:rPr kumimoji="1" lang="ko-KR" altLang="en-US" dirty="0">
                <a:solidFill>
                  <a:schemeClr val="bg1"/>
                </a:solidFill>
              </a:rPr>
              <a:t>값을 하는 원을 그려서 점을 표현한다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en-US" altLang="ko-KR" dirty="0" err="1">
                <a:solidFill>
                  <a:schemeClr val="bg1"/>
                </a:solidFill>
              </a:rPr>
              <a:t>ofDrawCircle</a:t>
            </a:r>
            <a:r>
              <a:rPr kumimoji="1" lang="en-US" altLang="ko-KR" dirty="0">
                <a:solidFill>
                  <a:schemeClr val="bg1"/>
                </a:solidFill>
              </a:rPr>
              <a:t>() </a:t>
            </a:r>
            <a:r>
              <a:rPr kumimoji="1" lang="ko-KR" altLang="en-US" dirty="0">
                <a:solidFill>
                  <a:schemeClr val="bg1"/>
                </a:solidFill>
              </a:rPr>
              <a:t>함수 사용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="" xmlns:a16="http://schemas.microsoft.com/office/drawing/2014/main" id="{5E52ECB9-4E78-3B41-9C83-655A6E117E16}"/>
              </a:ext>
            </a:extLst>
          </p:cNvPr>
          <p:cNvSpPr/>
          <p:nvPr/>
        </p:nvSpPr>
        <p:spPr>
          <a:xfrm>
            <a:off x="2322890" y="4631404"/>
            <a:ext cx="2307837" cy="648058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bg1"/>
                </a:solidFill>
              </a:rPr>
              <a:t>해당 점이 물이 나오는 곳인가</a:t>
            </a:r>
            <a:r>
              <a:rPr kumimoji="1" lang="en-US" altLang="ko-KR" sz="1100" dirty="0">
                <a:solidFill>
                  <a:schemeClr val="bg1"/>
                </a:solidFill>
              </a:rPr>
              <a:t>?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4AA3F341-B6ED-7845-8693-2648C338DC8B}"/>
              </a:ext>
            </a:extLst>
          </p:cNvPr>
          <p:cNvSpPr/>
          <p:nvPr/>
        </p:nvSpPr>
        <p:spPr>
          <a:xfrm>
            <a:off x="491550" y="5905077"/>
            <a:ext cx="1632560" cy="6338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END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6A698A97-6D60-7D49-8737-EAAEB669B9FE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 flipV="1">
            <a:off x="4630727" y="4955433"/>
            <a:ext cx="41852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="" xmlns:a16="http://schemas.microsoft.com/office/drawing/2014/main" id="{A0B0C283-8C2C-EB40-85A7-CBBF7F7B19B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5400000">
            <a:off x="628231" y="4409197"/>
            <a:ext cx="2175480" cy="816281"/>
          </a:xfrm>
          <a:prstGeom prst="bentConnector3">
            <a:avLst>
              <a:gd name="adj1" fmla="val 61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A1ECED9-B2F7-9C4D-A77F-1B37E2D50D12}"/>
              </a:ext>
            </a:extLst>
          </p:cNvPr>
          <p:cNvSpPr/>
          <p:nvPr/>
        </p:nvSpPr>
        <p:spPr>
          <a:xfrm>
            <a:off x="2369812" y="5497024"/>
            <a:ext cx="2213992" cy="44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검정색 원을 그린다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7177887-EDEC-F744-9EA7-A046A9A1FEC7}"/>
              </a:ext>
            </a:extLst>
          </p:cNvPr>
          <p:cNvSpPr/>
          <p:nvPr/>
        </p:nvSpPr>
        <p:spPr>
          <a:xfrm>
            <a:off x="2369813" y="3967442"/>
            <a:ext cx="2213992" cy="44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빨간색 원을 그린다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78009A8C-DAA9-4B4E-B07F-F48C8403C0CE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V="1">
            <a:off x="3476809" y="4413842"/>
            <a:ext cx="0" cy="217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7AE6B0AC-F6DE-3D4B-BF3B-8F1DC7342F3B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3476808" y="5279462"/>
            <a:ext cx="1" cy="217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AB077A0-A980-D04F-B270-877A4422FA01}"/>
              </a:ext>
            </a:extLst>
          </p:cNvPr>
          <p:cNvSpPr txBox="1"/>
          <p:nvPr/>
        </p:nvSpPr>
        <p:spPr>
          <a:xfrm>
            <a:off x="3604596" y="437511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7411E15-AE37-D846-A6F3-426B05BD252A}"/>
              </a:ext>
            </a:extLst>
          </p:cNvPr>
          <p:cNvSpPr txBox="1"/>
          <p:nvPr/>
        </p:nvSpPr>
        <p:spPr>
          <a:xfrm>
            <a:off x="3615917" y="517775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25" name="꺾인 연결선[E] 24">
            <a:extLst>
              <a:ext uri="{FF2B5EF4-FFF2-40B4-BE49-F238E27FC236}">
                <a16:creationId xmlns="" xmlns:a16="http://schemas.microsoft.com/office/drawing/2014/main" id="{B9090948-DC76-994F-8673-2C87DAF253BB}"/>
              </a:ext>
            </a:extLst>
          </p:cNvPr>
          <p:cNvCxnSpPr>
            <a:cxnSpLocks/>
            <a:stCxn id="20" idx="3"/>
            <a:endCxn id="14" idx="0"/>
          </p:cNvCxnSpPr>
          <p:nvPr/>
        </p:nvCxnSpPr>
        <p:spPr>
          <a:xfrm>
            <a:off x="4583805" y="4190642"/>
            <a:ext cx="2248278" cy="28634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="" xmlns:a16="http://schemas.microsoft.com/office/drawing/2014/main" id="{C83DD860-F7D3-964A-800A-A2CE9D06E5D3}"/>
              </a:ext>
            </a:extLst>
          </p:cNvPr>
          <p:cNvCxnSpPr>
            <a:cxnSpLocks/>
            <a:stCxn id="19" idx="3"/>
            <a:endCxn id="14" idx="2"/>
          </p:cNvCxnSpPr>
          <p:nvPr/>
        </p:nvCxnSpPr>
        <p:spPr>
          <a:xfrm flipV="1">
            <a:off x="4583804" y="5433882"/>
            <a:ext cx="2248279" cy="28634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5031D23-B5EA-E947-A9CC-265BD35D3427}"/>
              </a:ext>
            </a:extLst>
          </p:cNvPr>
          <p:cNvSpPr txBox="1"/>
          <p:nvPr/>
        </p:nvSpPr>
        <p:spPr>
          <a:xfrm>
            <a:off x="3808008" y="3008042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Yes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453467B-E472-524D-A483-1B53A6420474}"/>
              </a:ext>
            </a:extLst>
          </p:cNvPr>
          <p:cNvSpPr txBox="1"/>
          <p:nvPr/>
        </p:nvSpPr>
        <p:spPr>
          <a:xfrm>
            <a:off x="864660" y="385755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D76E376-8C76-0945-A421-F5A5FF845EB1}"/>
              </a:ext>
            </a:extLst>
          </p:cNvPr>
          <p:cNvSpPr txBox="1"/>
          <p:nvPr/>
        </p:nvSpPr>
        <p:spPr>
          <a:xfrm>
            <a:off x="5381874" y="38731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반복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C5256D2-12B8-0345-9F3F-5FBB477BC28C}"/>
              </a:ext>
            </a:extLst>
          </p:cNvPr>
          <p:cNvSpPr txBox="1"/>
          <p:nvPr/>
        </p:nvSpPr>
        <p:spPr>
          <a:xfrm>
            <a:off x="5381081" y="56899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반복</a:t>
            </a:r>
          </a:p>
        </p:txBody>
      </p:sp>
      <p:cxnSp>
        <p:nvCxnSpPr>
          <p:cNvPr id="31" name="꺾인 연결선[E] 30">
            <a:extLst>
              <a:ext uri="{FF2B5EF4-FFF2-40B4-BE49-F238E27FC236}">
                <a16:creationId xmlns="" xmlns:a16="http://schemas.microsoft.com/office/drawing/2014/main" id="{DDFF65C7-5FF9-3A47-AC6E-9B2C27BF87AC}"/>
              </a:ext>
            </a:extLst>
          </p:cNvPr>
          <p:cNvCxnSpPr>
            <a:cxnSpLocks/>
            <a:stCxn id="14" idx="3"/>
            <a:endCxn id="16" idx="6"/>
          </p:cNvCxnSpPr>
          <p:nvPr/>
        </p:nvCxnSpPr>
        <p:spPr>
          <a:xfrm flipH="1">
            <a:off x="2124110" y="4955434"/>
            <a:ext cx="6490801" cy="1266561"/>
          </a:xfrm>
          <a:prstGeom prst="bentConnector3">
            <a:avLst>
              <a:gd name="adj1" fmla="val -352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="" xmlns:a16="http://schemas.microsoft.com/office/drawing/2014/main" id="{270C43F7-B080-FC45-8DA0-02A30B7F767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6358999" y="4003901"/>
            <a:ext cx="747388" cy="198780"/>
          </a:xfrm>
          <a:prstGeom prst="bentConnector3">
            <a:avLst>
              <a:gd name="adj1" fmla="val 3581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58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TODO 4: </a:t>
            </a:r>
            <a:r>
              <a:rPr kumimoji="1" lang="ko-KR" altLang="en-US" sz="2800" dirty="0"/>
              <a:t>화살표 방향기 </a:t>
            </a:r>
            <a:r>
              <a:rPr kumimoji="1" lang="en-US" altLang="ko-KR" sz="2800" dirty="0"/>
              <a:t>&lt;-, -&gt; </a:t>
            </a:r>
            <a:r>
              <a:rPr kumimoji="1" lang="ko-KR" altLang="en-US" sz="2800" dirty="0"/>
              <a:t>로 물이 나오는 점</a:t>
            </a:r>
            <a:r>
              <a:rPr kumimoji="1" lang="en-US" altLang="ko-KR" sz="2800" dirty="0"/>
              <a:t/>
            </a:r>
            <a:br>
              <a:rPr kumimoji="1" lang="en-US" altLang="ko-KR" sz="2800" dirty="0"/>
            </a:br>
            <a:r>
              <a:rPr kumimoji="1" lang="ko-KR" altLang="en-US" sz="2800" dirty="0"/>
              <a:t>선택하기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화살표 </a:t>
            </a:r>
            <a:r>
              <a:rPr kumimoji="1" lang="ko-KR" altLang="en-US" dirty="0" smtClean="0"/>
              <a:t>방향키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왼쪽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 한 번 눌려진 이후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아래 함수에서 물이 나오는 지점을 해당 방향에 있는 다른 지점으로 변경한다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Flow Chart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453467B-E472-524D-A483-1B53A6420474}"/>
              </a:ext>
            </a:extLst>
          </p:cNvPr>
          <p:cNvSpPr txBox="1"/>
          <p:nvPr/>
        </p:nvSpPr>
        <p:spPr>
          <a:xfrm>
            <a:off x="2709199" y="31578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왼쪽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E76E34-A99F-364B-93BA-900BFD54E177}"/>
              </a:ext>
            </a:extLst>
          </p:cNvPr>
          <p:cNvSpPr/>
          <p:nvPr/>
        </p:nvSpPr>
        <p:spPr>
          <a:xfrm>
            <a:off x="2761248" y="2352382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326D74"/>
                </a:solidFill>
                <a:latin typeface="Menlo" panose="020B0609030804020204" pitchFamily="49" charset="0"/>
              </a:rPr>
              <a:t>ofApp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::</a:t>
            </a:r>
            <a:r>
              <a:rPr lang="en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keyReleased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ko-KR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key)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="" xmlns:a16="http://schemas.microsoft.com/office/drawing/2014/main" id="{255EC0AA-31E3-CF4A-A5F4-E8F7D4A72EE7}"/>
              </a:ext>
            </a:extLst>
          </p:cNvPr>
          <p:cNvSpPr/>
          <p:nvPr/>
        </p:nvSpPr>
        <p:spPr>
          <a:xfrm>
            <a:off x="3418081" y="3150619"/>
            <a:ext cx="2307837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오른쪽 </a:t>
            </a:r>
            <a:r>
              <a:rPr kumimoji="1" lang="en-US" altLang="ko-KR" sz="1200" dirty="0">
                <a:solidFill>
                  <a:schemeClr val="bg1"/>
                </a:solidFill>
              </a:rPr>
              <a:t>or </a:t>
            </a:r>
            <a:r>
              <a:rPr kumimoji="1" lang="ko-KR" altLang="en-US" sz="1200" dirty="0">
                <a:solidFill>
                  <a:schemeClr val="bg1"/>
                </a:solidFill>
              </a:rPr>
              <a:t>왼쪽</a:t>
            </a:r>
            <a:r>
              <a:rPr kumimoji="1" lang="en-US" altLang="ko-KR" sz="1200" dirty="0">
                <a:solidFill>
                  <a:schemeClr val="bg1"/>
                </a:solidFill>
              </a:rPr>
              <a:t>?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FBD497E0-A0EF-B347-AD39-AD080D8AE0B6}"/>
              </a:ext>
            </a:extLst>
          </p:cNvPr>
          <p:cNvSpPr/>
          <p:nvPr/>
        </p:nvSpPr>
        <p:spPr>
          <a:xfrm>
            <a:off x="47022" y="4747596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제일 오른쪽에 있는 점으로 타겟 변경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0DE2F20E-D817-2D44-B753-909F48098DD2}"/>
              </a:ext>
            </a:extLst>
          </p:cNvPr>
          <p:cNvCxnSpPr>
            <a:cxnSpLocks/>
            <a:stCxn id="41" idx="3"/>
            <a:endCxn id="73" idx="2"/>
          </p:cNvCxnSpPr>
          <p:nvPr/>
        </p:nvCxnSpPr>
        <p:spPr>
          <a:xfrm flipV="1">
            <a:off x="5492402" y="5946420"/>
            <a:ext cx="95076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="" xmlns:a16="http://schemas.microsoft.com/office/drawing/2014/main" id="{ADDD78A5-FAD4-5C43-83D1-90556C2E3D1B}"/>
              </a:ext>
            </a:extLst>
          </p:cNvPr>
          <p:cNvSpPr/>
          <p:nvPr/>
        </p:nvSpPr>
        <p:spPr>
          <a:xfrm>
            <a:off x="1439889" y="3904013"/>
            <a:ext cx="2538621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더 이상 왼쪽에 있는 점 없는지</a:t>
            </a:r>
            <a:r>
              <a:rPr kumimoji="1" lang="en-US" altLang="ko-KR" sz="1200" dirty="0">
                <a:solidFill>
                  <a:schemeClr val="bg1"/>
                </a:solidFill>
              </a:rPr>
              <a:t>?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="" xmlns:a16="http://schemas.microsoft.com/office/drawing/2014/main" id="{754323BC-4AFF-7A4C-918D-A9F73339F88F}"/>
              </a:ext>
            </a:extLst>
          </p:cNvPr>
          <p:cNvSpPr/>
          <p:nvPr/>
        </p:nvSpPr>
        <p:spPr>
          <a:xfrm>
            <a:off x="4855777" y="3904012"/>
            <a:ext cx="2792483" cy="71893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더 이상 오른쪽에 있는 점 없는지</a:t>
            </a:r>
            <a:r>
              <a:rPr kumimoji="1" lang="en-US" altLang="ko-KR" sz="1200" dirty="0">
                <a:solidFill>
                  <a:schemeClr val="bg1"/>
                </a:solidFill>
              </a:rPr>
              <a:t>?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F89A34E3-953A-A04E-A278-05D44AE0C766}"/>
              </a:ext>
            </a:extLst>
          </p:cNvPr>
          <p:cNvSpPr/>
          <p:nvPr/>
        </p:nvSpPr>
        <p:spPr>
          <a:xfrm>
            <a:off x="3266773" y="4747596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다음 왼쪽</a:t>
            </a:r>
            <a:r>
              <a:rPr kumimoji="1" lang="en-US" altLang="ko-KR" sz="1600" dirty="0">
                <a:solidFill>
                  <a:schemeClr val="bg1"/>
                </a:solidFill>
              </a:rPr>
              <a:t>/</a:t>
            </a:r>
            <a:r>
              <a:rPr kumimoji="1" lang="ko-KR" altLang="en-US" sz="1600" dirty="0">
                <a:solidFill>
                  <a:schemeClr val="bg1"/>
                </a:solidFill>
              </a:rPr>
              <a:t>오른쪽에 있는 점으로 타겟 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E0C15F7-6A10-444E-881D-F54C715EA818}"/>
              </a:ext>
            </a:extLst>
          </p:cNvPr>
          <p:cNvSpPr/>
          <p:nvPr/>
        </p:nvSpPr>
        <p:spPr>
          <a:xfrm>
            <a:off x="6800854" y="4747596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다음 왼쪽에 있는 점으로 타겟 변경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8774A4E-8845-114B-A570-BCFBF1ED4C2F}"/>
              </a:ext>
            </a:extLst>
          </p:cNvPr>
          <p:cNvSpPr/>
          <p:nvPr/>
        </p:nvSpPr>
        <p:spPr>
          <a:xfrm>
            <a:off x="3266773" y="5674929"/>
            <a:ext cx="2225629" cy="542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타겟 점은 빨간색으로 변경</a:t>
            </a:r>
            <a:r>
              <a:rPr kumimoji="1" lang="en-US" altLang="ko-KR" sz="1600" dirty="0">
                <a:solidFill>
                  <a:schemeClr val="bg1"/>
                </a:solidFill>
              </a:rPr>
              <a:t>. </a:t>
            </a:r>
            <a:r>
              <a:rPr kumimoji="1" lang="ko-KR" altLang="en-US" sz="1600" dirty="0">
                <a:solidFill>
                  <a:schemeClr val="bg1"/>
                </a:solidFill>
              </a:rPr>
              <a:t>그 외는 검정색</a:t>
            </a:r>
            <a:r>
              <a:rPr kumimoji="1" lang="en-US" altLang="ko-KR" sz="1600" dirty="0">
                <a:solidFill>
                  <a:schemeClr val="bg1"/>
                </a:solidFill>
              </a:rPr>
              <a:t>.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42" name="꺾인 연결선[E] 41">
            <a:extLst>
              <a:ext uri="{FF2B5EF4-FFF2-40B4-BE49-F238E27FC236}">
                <a16:creationId xmlns="" xmlns:a16="http://schemas.microsoft.com/office/drawing/2014/main" id="{6A582C55-3387-2E4C-A877-6162E3AC07D8}"/>
              </a:ext>
            </a:extLst>
          </p:cNvPr>
          <p:cNvCxnSpPr>
            <a:cxnSpLocks/>
            <a:stCxn id="33" idx="1"/>
            <a:endCxn id="37" idx="0"/>
          </p:cNvCxnSpPr>
          <p:nvPr/>
        </p:nvCxnSpPr>
        <p:spPr>
          <a:xfrm rot="10800000" flipV="1">
            <a:off x="2709201" y="3510085"/>
            <a:ext cx="708881" cy="39392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="" xmlns:a16="http://schemas.microsoft.com/office/drawing/2014/main" id="{E9042CD7-126E-2F4A-9BBB-847A27161E96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>
            <a:off x="5725918" y="3510085"/>
            <a:ext cx="526101" cy="3939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>
            <a:extLst>
              <a:ext uri="{FF2B5EF4-FFF2-40B4-BE49-F238E27FC236}">
                <a16:creationId xmlns="" xmlns:a16="http://schemas.microsoft.com/office/drawing/2014/main" id="{1634138F-6F1F-2B45-9FB1-A53EDDFA46E2}"/>
              </a:ext>
            </a:extLst>
          </p:cNvPr>
          <p:cNvCxnSpPr>
            <a:cxnSpLocks/>
            <a:stCxn id="38" idx="1"/>
            <a:endCxn id="39" idx="0"/>
          </p:cNvCxnSpPr>
          <p:nvPr/>
        </p:nvCxnSpPr>
        <p:spPr>
          <a:xfrm rot="10800000" flipV="1">
            <a:off x="4379589" y="4263478"/>
            <a:ext cx="476189" cy="4841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="" xmlns:a16="http://schemas.microsoft.com/office/drawing/2014/main" id="{C55D4756-9AAE-1D4E-A573-80C438A0CC14}"/>
              </a:ext>
            </a:extLst>
          </p:cNvPr>
          <p:cNvCxnSpPr>
            <a:cxnSpLocks/>
            <a:stCxn id="37" idx="3"/>
            <a:endCxn id="39" idx="0"/>
          </p:cNvCxnSpPr>
          <p:nvPr/>
        </p:nvCxnSpPr>
        <p:spPr>
          <a:xfrm>
            <a:off x="3978510" y="4263479"/>
            <a:ext cx="401078" cy="4841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="" xmlns:a16="http://schemas.microsoft.com/office/drawing/2014/main" id="{608281CA-15A5-3648-BBE6-5BA07420AA6F}"/>
              </a:ext>
            </a:extLst>
          </p:cNvPr>
          <p:cNvCxnSpPr>
            <a:cxnSpLocks/>
            <a:stCxn id="37" idx="1"/>
            <a:endCxn id="34" idx="0"/>
          </p:cNvCxnSpPr>
          <p:nvPr/>
        </p:nvCxnSpPr>
        <p:spPr>
          <a:xfrm rot="10800000" flipV="1">
            <a:off x="1159837" y="4263478"/>
            <a:ext cx="280052" cy="4841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="" xmlns:a16="http://schemas.microsoft.com/office/drawing/2014/main" id="{D39AE417-C1C7-9046-B356-A9F6E86E1B59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7648260" y="4263478"/>
            <a:ext cx="265409" cy="4841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="" xmlns:a16="http://schemas.microsoft.com/office/drawing/2014/main" id="{4DCB6196-DBB4-E54E-9671-7230D94BF61D}"/>
              </a:ext>
            </a:extLst>
          </p:cNvPr>
          <p:cNvCxnSpPr>
            <a:cxnSpLocks/>
            <a:stCxn id="34" idx="2"/>
            <a:endCxn id="41" idx="0"/>
          </p:cNvCxnSpPr>
          <p:nvPr/>
        </p:nvCxnSpPr>
        <p:spPr>
          <a:xfrm rot="16200000" flipH="1">
            <a:off x="2577537" y="3872878"/>
            <a:ext cx="384350" cy="321975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C7172CDD-E62E-7448-B513-9B252B2FA959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4379588" y="5290579"/>
            <a:ext cx="0" cy="384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="" xmlns:a16="http://schemas.microsoft.com/office/drawing/2014/main" id="{91460CDB-920D-B34A-A84F-78A696A5B5AD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5954454" y="3715714"/>
            <a:ext cx="384350" cy="353408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A46B6D24-FE77-9640-9457-ED28715F6977}"/>
              </a:ext>
            </a:extLst>
          </p:cNvPr>
          <p:cNvSpPr/>
          <p:nvPr/>
        </p:nvSpPr>
        <p:spPr>
          <a:xfrm>
            <a:off x="6443162" y="5629502"/>
            <a:ext cx="1632560" cy="6338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END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98A2A9EA-A24E-4048-B09B-0D801594F140}"/>
              </a:ext>
            </a:extLst>
          </p:cNvPr>
          <p:cNvSpPr txBox="1"/>
          <p:nvPr/>
        </p:nvSpPr>
        <p:spPr>
          <a:xfrm>
            <a:off x="5577574" y="31578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오른쪽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DDE31634-745B-694E-BB99-FA2BF18A44D9}"/>
              </a:ext>
            </a:extLst>
          </p:cNvPr>
          <p:cNvSpPr txBox="1"/>
          <p:nvPr/>
        </p:nvSpPr>
        <p:spPr>
          <a:xfrm>
            <a:off x="7906721" y="40831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없음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21624267-F693-CD48-8E25-15E6B2B04180}"/>
              </a:ext>
            </a:extLst>
          </p:cNvPr>
          <p:cNvSpPr txBox="1"/>
          <p:nvPr/>
        </p:nvSpPr>
        <p:spPr>
          <a:xfrm>
            <a:off x="4053168" y="39137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있음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327F0DA-3A78-F548-B4BE-9DB5906C7B64}"/>
              </a:ext>
            </a:extLst>
          </p:cNvPr>
          <p:cNvSpPr txBox="1"/>
          <p:nvPr/>
        </p:nvSpPr>
        <p:spPr>
          <a:xfrm>
            <a:off x="535097" y="4078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29388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0043310E-DC3A-0647-857B-119786D75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3756"/>
            <a:ext cx="8258175" cy="5099731"/>
          </a:xfrm>
        </p:spPr>
        <p:txBody>
          <a:bodyPr/>
          <a:lstStyle/>
          <a:p>
            <a:r>
              <a:rPr lang="en-US" altLang="ko-KR" dirty="0" smtClean="0"/>
              <a:t>‘l’ </a:t>
            </a:r>
            <a:r>
              <a:rPr lang="ko-KR" altLang="en-US" dirty="0" smtClean="0"/>
              <a:t>키를 누르고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파일을 읽었을 때</a:t>
            </a:r>
            <a:endParaRPr lang="en-US" altLang="ko-KR" dirty="0" smtClean="0"/>
          </a:p>
          <a:p>
            <a:endParaRPr lang="ko-KR" altLang="en-US" dirty="0"/>
          </a:p>
          <a:p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6C360A-1BDB-1D4D-BD8E-19FB4F53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18169"/>
            <a:ext cx="8258175" cy="766762"/>
          </a:xfrm>
        </p:spPr>
        <p:txBody>
          <a:bodyPr>
            <a:noAutofit/>
          </a:bodyPr>
          <a:lstStyle/>
          <a:p>
            <a:r>
              <a:rPr kumimoji="1" lang="ko-KR" altLang="en-US" sz="2800" dirty="0" smtClean="0"/>
              <a:t>수행 결과 </a:t>
            </a:r>
            <a:endParaRPr kumimoji="1" lang="ko-KR" altLang="en-US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2D32D8B-A939-0841-AD32-677E7A06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LABORATORY FOR ADVANCED SYSTEM SOFTWARE </a:t>
            </a:r>
          </a:p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SOGANG UNIVERSITY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7EFDDEE-CAB3-FD45-971C-1220081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B44E-62C2-4F63-B62E-B4ED0B6DA4C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42756" b="68730"/>
          <a:stretch/>
        </p:blipFill>
        <p:spPr>
          <a:xfrm>
            <a:off x="628649" y="2010769"/>
            <a:ext cx="2870188" cy="15348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44" y="2010769"/>
            <a:ext cx="4852578" cy="37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531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9104</TotalTime>
  <Words>961</Words>
  <Application>Microsoft Office PowerPoint</Application>
  <PresentationFormat>화면 슬라이드 쇼(4:3)</PresentationFormat>
  <Paragraphs>195</Paragraphs>
  <Slides>15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Menlo</vt:lpstr>
      <vt:lpstr>굴림</vt:lpstr>
      <vt:lpstr>맑은 고딕</vt:lpstr>
      <vt:lpstr>Arial</vt:lpstr>
      <vt:lpstr>Calibri</vt:lpstr>
      <vt:lpstr>Calibri Light</vt:lpstr>
      <vt:lpstr>Wingdings</vt:lpstr>
      <vt:lpstr>1_Office 테마</vt:lpstr>
      <vt:lpstr>PhotoFinish Picture</vt:lpstr>
      <vt:lpstr>컴퓨터 공학 설계 및 실험 I WaterFall – 1 week</vt:lpstr>
      <vt:lpstr>[실습] WaterFall Problem</vt:lpstr>
      <vt:lpstr>[실습] WaterFall Problem (Cont’)</vt:lpstr>
      <vt:lpstr>[실습] WaterFall Problem (Cont’)</vt:lpstr>
      <vt:lpstr> TODO 1: Input 입력 받고 저장하기.</vt:lpstr>
      <vt:lpstr>TODO 2: ‘D’ key 가 눌리는 것을 확인하고 draw() 함수 동작시키기.</vt:lpstr>
      <vt:lpstr>TODO 3: draw() 함수 내부에서 선분, 점을 그리기.</vt:lpstr>
      <vt:lpstr>TODO 4: 화살표 방향기 &lt;-, -&gt; 로 물이 나오는 점 선택하기.</vt:lpstr>
      <vt:lpstr>수행 결과 </vt:lpstr>
      <vt:lpstr>수행 결과 </vt:lpstr>
      <vt:lpstr>수행 결과 </vt:lpstr>
      <vt:lpstr>결과 레포트</vt:lpstr>
      <vt:lpstr>제출 방식</vt:lpstr>
      <vt:lpstr>Appendix A (멤버변수/함수 추가)</vt:lpstr>
      <vt:lpstr>Appendix A (멤버변수/함수 추가) (Cont’)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UniStore</dc:title>
  <dc:creator>Microsoft Office 사용자</dc:creator>
  <cp:lastModifiedBy>kyj</cp:lastModifiedBy>
  <cp:revision>1168</cp:revision>
  <cp:lastPrinted>2019-11-16T17:13:01Z</cp:lastPrinted>
  <dcterms:created xsi:type="dcterms:W3CDTF">2016-04-07T16:41:20Z</dcterms:created>
  <dcterms:modified xsi:type="dcterms:W3CDTF">2020-05-13T07:20:09Z</dcterms:modified>
</cp:coreProperties>
</file>